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media/media1.gif" ContentType="video/unknown"/>
  <Override PartName="/ppt/notesSlides/notesSlide7.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325" r:id="rId3"/>
    <p:sldId id="327" r:id="rId4"/>
    <p:sldId id="324" r:id="rId5"/>
    <p:sldId id="279" r:id="rId6"/>
    <p:sldId id="275" r:id="rId7"/>
    <p:sldId id="320" r:id="rId8"/>
    <p:sldId id="277" r:id="rId9"/>
    <p:sldId id="329" r:id="rId10"/>
    <p:sldId id="330" r:id="rId11"/>
    <p:sldId id="331" r:id="rId12"/>
    <p:sldId id="332" r:id="rId13"/>
    <p:sldId id="333" r:id="rId14"/>
    <p:sldId id="278" r:id="rId15"/>
    <p:sldId id="280" r:id="rId16"/>
    <p:sldId id="282" r:id="rId17"/>
    <p:sldId id="308" r:id="rId18"/>
    <p:sldId id="294" r:id="rId19"/>
    <p:sldId id="283" r:id="rId20"/>
    <p:sldId id="285" r:id="rId21"/>
    <p:sldId id="295" r:id="rId22"/>
    <p:sldId id="334" r:id="rId23"/>
    <p:sldId id="286" r:id="rId24"/>
    <p:sldId id="287" r:id="rId25"/>
    <p:sldId id="288" r:id="rId26"/>
    <p:sldId id="289" r:id="rId27"/>
    <p:sldId id="290" r:id="rId28"/>
    <p:sldId id="291" r:id="rId29"/>
    <p:sldId id="292" r:id="rId30"/>
    <p:sldId id="284" r:id="rId31"/>
    <p:sldId id="309" r:id="rId32"/>
    <p:sldId id="293" r:id="rId33"/>
    <p:sldId id="296" r:id="rId34"/>
    <p:sldId id="297" r:id="rId35"/>
    <p:sldId id="302" r:id="rId36"/>
    <p:sldId id="323" r:id="rId37"/>
    <p:sldId id="303" r:id="rId38"/>
    <p:sldId id="311" r:id="rId39"/>
    <p:sldId id="312" r:id="rId40"/>
    <p:sldId id="310" r:id="rId41"/>
    <p:sldId id="307" r:id="rId42"/>
    <p:sldId id="304" r:id="rId43"/>
    <p:sldId id="306" r:id="rId44"/>
    <p:sldId id="315" r:id="rId45"/>
    <p:sldId id="316" r:id="rId46"/>
    <p:sldId id="335" r:id="rId47"/>
    <p:sldId id="336" r:id="rId48"/>
    <p:sldId id="337" r:id="rId49"/>
    <p:sldId id="317" r:id="rId50"/>
    <p:sldId id="313" r:id="rId51"/>
    <p:sldId id="298" r:id="rId52"/>
    <p:sldId id="299" r:id="rId53"/>
    <p:sldId id="318" r:id="rId54"/>
    <p:sldId id="321" r:id="rId55"/>
    <p:sldId id="305" r:id="rId56"/>
    <p:sldId id="319" r:id="rId57"/>
    <p:sldId id="322" r:id="rId58"/>
    <p:sldId id="314" r:id="rId59"/>
    <p:sldId id="300" r:id="rId60"/>
    <p:sldId id="301"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6" d="100"/>
          <a:sy n="66" d="100"/>
        </p:scale>
        <p:origin x="-1192"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8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5.wmf"/><Relationship Id="rId2" Type="http://schemas.openxmlformats.org/officeDocument/2006/relationships/image" Target="../media/image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4070A0-8AC9-2B4F-8FC8-2ACEE1ADBE45}" type="datetimeFigureOut">
              <a:rPr lang="en-US" smtClean="0"/>
              <a:t>9/27/17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E4D83F-8ED5-8E45-819B-D08FF44AACF1}" type="slidenum">
              <a:rPr lang="en-US" smtClean="0"/>
              <a:t>‹#›</a:t>
            </a:fld>
            <a:endParaRPr lang="en-US"/>
          </a:p>
        </p:txBody>
      </p:sp>
    </p:spTree>
    <p:extLst>
      <p:ext uri="{BB962C8B-B14F-4D97-AF65-F5344CB8AC3E}">
        <p14:creationId xmlns:p14="http://schemas.microsoft.com/office/powerpoint/2010/main" val="32312697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latin typeface="Courier New" panose="02070309020205020404" pitchFamily="49" charset="0"/>
                <a:cs typeface="Courier New" panose="02070309020205020404" pitchFamily="49" charset="0"/>
              </a:rPr>
              <a:t>a) G = D * B </a:t>
            </a:r>
          </a:p>
          <a:p>
            <a:r>
              <a:rPr lang="en-US" altLang="en-US" dirty="0">
                <a:latin typeface="Courier New" panose="02070309020205020404" pitchFamily="49" charset="0"/>
                <a:cs typeface="Courier New" panose="02070309020205020404" pitchFamily="49" charset="0"/>
              </a:rPr>
              <a:t>b) A = B * C</a:t>
            </a:r>
          </a:p>
          <a:p>
            <a:r>
              <a:rPr lang="en-US" altLang="en-US" dirty="0">
                <a:latin typeface="Courier New" panose="02070309020205020404" pitchFamily="49" charset="0"/>
                <a:cs typeface="Courier New" panose="02070309020205020404" pitchFamily="49" charset="0"/>
              </a:rPr>
              <a:t>c) F = D * E</a:t>
            </a:r>
          </a:p>
          <a:p>
            <a:r>
              <a:rPr lang="en-US" altLang="en-US" dirty="0">
                <a:latin typeface="Courier New" panose="02070309020205020404" pitchFamily="49" charset="0"/>
                <a:cs typeface="Courier New" panose="02070309020205020404" pitchFamily="49" charset="0"/>
              </a:rPr>
              <a:t>d) I = D * D</a:t>
            </a: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786616-772A-48C6-9053-A43813ECC321}" type="slidenum">
              <a:rPr lang="en-US" altLang="en-US" smtClean="0"/>
              <a:pPr>
                <a:spcBef>
                  <a:spcPct val="0"/>
                </a:spcBef>
              </a:pPr>
              <a:t>2</a:t>
            </a:fld>
            <a:endParaRPr lang="en-US" altLang="en-US"/>
          </a:p>
        </p:txBody>
      </p:sp>
    </p:spTree>
    <p:extLst>
      <p:ext uri="{BB962C8B-B14F-4D97-AF65-F5344CB8AC3E}">
        <p14:creationId xmlns:p14="http://schemas.microsoft.com/office/powerpoint/2010/main" val="3162072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0   -1/4    0;</a:t>
            </a:r>
          </a:p>
          <a:p>
            <a:r>
              <a:rPr lang="en-US" altLang="en-US" dirty="0"/>
              <a:t> -1/4    1    -1/4;</a:t>
            </a:r>
          </a:p>
          <a:p>
            <a:r>
              <a:rPr lang="en-US" altLang="en-US" dirty="0"/>
              <a:t>    0   -1/4    0    ]</a:t>
            </a:r>
          </a:p>
          <a:p>
            <a:endParaRPr lang="en-US" altLang="en-US" dirty="0"/>
          </a:p>
          <a:p>
            <a:r>
              <a:rPr lang="en-US" altLang="en-US" dirty="0"/>
              <a:t>[ 0 -1  1 ]</a:t>
            </a:r>
          </a:p>
          <a:p>
            <a:endParaRPr lang="en-US" altLang="en-US" dirty="0"/>
          </a:p>
          <a:p>
            <a:endParaRPr lang="en-US" altLang="en-US" dirty="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0736F3F-053C-4B7B-81E2-DC8E20B371F8}" type="slidenum">
              <a:rPr lang="en-US" altLang="en-US" smtClean="0"/>
              <a:pPr>
                <a:spcBef>
                  <a:spcPct val="0"/>
                </a:spcBef>
              </a:pPr>
              <a:t>3</a:t>
            </a:fld>
            <a:endParaRPr lang="en-US" altLang="en-US"/>
          </a:p>
        </p:txBody>
      </p:sp>
    </p:spTree>
    <p:extLst>
      <p:ext uri="{BB962C8B-B14F-4D97-AF65-F5344CB8AC3E}">
        <p14:creationId xmlns:p14="http://schemas.microsoft.com/office/powerpoint/2010/main" val="149213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Gala was Dali’s wife.</a:t>
            </a:r>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pPr>
                <a:defRPr/>
              </a:pPr>
              <a:t>10</a:t>
            </a:fld>
            <a:endParaRPr lang="en-US" altLang="en-US"/>
          </a:p>
        </p:txBody>
      </p:sp>
    </p:spTree>
    <p:extLst>
      <p:ext uri="{BB962C8B-B14F-4D97-AF65-F5344CB8AC3E}">
        <p14:creationId xmlns:p14="http://schemas.microsoft.com/office/powerpoint/2010/main" val="379817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Gala was Dali’s wife.</a:t>
            </a:r>
          </a:p>
          <a:p>
            <a:endParaRPr lang="en-US" dirty="0"/>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pPr>
                <a:defRPr/>
              </a:pPr>
              <a:t>11</a:t>
            </a:fld>
            <a:endParaRPr lang="en-US" altLang="en-US"/>
          </a:p>
        </p:txBody>
      </p:sp>
    </p:spTree>
    <p:extLst>
      <p:ext uri="{BB962C8B-B14F-4D97-AF65-F5344CB8AC3E}">
        <p14:creationId xmlns:p14="http://schemas.microsoft.com/office/powerpoint/2010/main" val="403845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657577-2637-4D99-BDF4-BF55D712705F}" type="slidenum">
              <a:rPr lang="en-US" altLang="en-US" smtClean="0"/>
              <a:pPr>
                <a:defRPr/>
              </a:pPr>
              <a:t>13</a:t>
            </a:fld>
            <a:endParaRPr lang="en-US" altLang="en-US"/>
          </a:p>
        </p:txBody>
      </p:sp>
    </p:spTree>
    <p:extLst>
      <p:ext uri="{BB962C8B-B14F-4D97-AF65-F5344CB8AC3E}">
        <p14:creationId xmlns:p14="http://schemas.microsoft.com/office/powerpoint/2010/main" val="2618590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Things we can’t understand without thinking in frequency</a:t>
            </a:r>
          </a:p>
        </p:txBody>
      </p:sp>
      <p:sp>
        <p:nvSpPr>
          <p:cNvPr id="4" name="Slide Number Placeholder 3"/>
          <p:cNvSpPr>
            <a:spLocks noGrp="1"/>
          </p:cNvSpPr>
          <p:nvPr>
            <p:ph type="sldNum" sz="quarter" idx="5"/>
          </p:nvPr>
        </p:nvSpPr>
        <p:spPr/>
        <p:txBody>
          <a:bodyPr/>
          <a:lstStyle/>
          <a:p>
            <a:pPr>
              <a:defRPr/>
            </a:pPr>
            <a:fld id="{4B15BA1D-1A99-4BE2-BF35-3D84C933D4D0}" type="slidenum">
              <a:rPr lang="en-US" smtClean="0"/>
              <a:pPr>
                <a:defRPr/>
              </a:pPr>
              <a:t>14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Fourier transform relates the function’s time domain, shown in red, to the functions’ frequency domain, shown in blue. The component frequencies, spread across the frequency spectrum are represented as peaks in the frequency</a:t>
            </a:r>
            <a:r>
              <a:rPr lang="en-US" baseline="0" dirty="0" smtClean="0"/>
              <a:t> domain. </a:t>
            </a:r>
            <a:endParaRPr lang="en-US" dirty="0"/>
          </a:p>
        </p:txBody>
      </p:sp>
      <p:sp>
        <p:nvSpPr>
          <p:cNvPr id="4" name="Slide Number Placeholder 3"/>
          <p:cNvSpPr>
            <a:spLocks noGrp="1"/>
          </p:cNvSpPr>
          <p:nvPr>
            <p:ph type="sldNum" sz="quarter" idx="10"/>
          </p:nvPr>
        </p:nvSpPr>
        <p:spPr/>
        <p:txBody>
          <a:bodyPr/>
          <a:lstStyle/>
          <a:p>
            <a:fld id="{09E4D83F-8ED5-8E45-819B-D08FF44AACF1}" type="slidenum">
              <a:rPr lang="en-US" smtClean="0"/>
              <a:t>22</a:t>
            </a:fld>
            <a:endParaRPr lang="en-US"/>
          </a:p>
        </p:txBody>
      </p:sp>
    </p:spTree>
    <p:extLst>
      <p:ext uri="{BB962C8B-B14F-4D97-AF65-F5344CB8AC3E}">
        <p14:creationId xmlns:p14="http://schemas.microsoft.com/office/powerpoint/2010/main" val="3281297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9549C6-2717-B14A-8772-C44F6F8B153B}"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266614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9549C6-2717-B14A-8772-C44F6F8B153B}"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98085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9549C6-2717-B14A-8772-C44F6F8B153B}"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262455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rtlCol="0"/>
          <a:lstStyle>
            <a:lvl1pPr fontAlgn="auto">
              <a:spcBef>
                <a:spcPts val="0"/>
              </a:spcBef>
              <a:spcAft>
                <a:spcPts val="0"/>
              </a:spcAft>
              <a:defRPr>
                <a:solidFill>
                  <a:schemeClr val="tx1">
                    <a:tint val="75000"/>
                  </a:schemeClr>
                </a:solidFill>
                <a:latin typeface="+mn-lt"/>
                <a:ea typeface="+mn-ea"/>
                <a:cs typeface="+mn-cs"/>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fld id="{6BEE9A1B-B4CA-E24D-BD31-A3B3FBDA9304}" type="slidenum">
              <a:rPr lang="en-US"/>
              <a:pPr/>
              <a:t>‹#›</a:t>
            </a:fld>
            <a:endParaRPr lang="en-US"/>
          </a:p>
        </p:txBody>
      </p:sp>
    </p:spTree>
    <p:extLst>
      <p:ext uri="{BB962C8B-B14F-4D97-AF65-F5344CB8AC3E}">
        <p14:creationId xmlns:p14="http://schemas.microsoft.com/office/powerpoint/2010/main" val="1077345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9549C6-2717-B14A-8772-C44F6F8B153B}"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362183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9549C6-2717-B14A-8772-C44F6F8B153B}"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678220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9549C6-2717-B14A-8772-C44F6F8B153B}"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834260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9549C6-2717-B14A-8772-C44F6F8B153B}" type="datetimeFigureOut">
              <a:rPr lang="en-US" smtClean="0"/>
              <a:t>9/27/17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596977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9549C6-2717-B14A-8772-C44F6F8B153B}" type="datetimeFigureOut">
              <a:rPr lang="en-US" smtClean="0"/>
              <a:t>9/27/17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6742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549C6-2717-B14A-8772-C44F6F8B153B}" type="datetimeFigureOut">
              <a:rPr lang="en-US" smtClean="0"/>
              <a:t>9/27/17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855884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9549C6-2717-B14A-8772-C44F6F8B153B}"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2338160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9549C6-2717-B14A-8772-C44F6F8B153B}"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530C1-5E46-0640-9AA6-B4235E767E9C}" type="slidenum">
              <a:rPr lang="en-US" smtClean="0"/>
              <a:t>‹#›</a:t>
            </a:fld>
            <a:endParaRPr lang="en-US"/>
          </a:p>
        </p:txBody>
      </p:sp>
    </p:spTree>
    <p:extLst>
      <p:ext uri="{BB962C8B-B14F-4D97-AF65-F5344CB8AC3E}">
        <p14:creationId xmlns:p14="http://schemas.microsoft.com/office/powerpoint/2010/main" val="5911720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9549C6-2717-B14A-8772-C44F6F8B153B}" type="datetimeFigureOut">
              <a:rPr lang="en-US" smtClean="0"/>
              <a:t>9/27/17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530C1-5E46-0640-9AA6-B4235E767E9C}" type="slidenum">
              <a:rPr lang="en-US" smtClean="0"/>
              <a:t>‹#›</a:t>
            </a:fld>
            <a:endParaRPr lang="en-US"/>
          </a:p>
        </p:txBody>
      </p:sp>
    </p:spTree>
    <p:extLst>
      <p:ext uri="{BB962C8B-B14F-4D97-AF65-F5344CB8AC3E}">
        <p14:creationId xmlns:p14="http://schemas.microsoft.com/office/powerpoint/2010/main" val="4101953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w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4" Type="http://schemas.openxmlformats.org/officeDocument/2006/relationships/oleObject" Target="../embeddings/oleObject1.bin"/><Relationship Id="rId5" Type="http://schemas.openxmlformats.org/officeDocument/2006/relationships/image" Target="../media/image26.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oleObject" Target="../embeddings/oleObject2.bin"/><Relationship Id="rId5" Type="http://schemas.openxmlformats.org/officeDocument/2006/relationships/image" Target="../media/image26.wmf"/><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png"/><Relationship Id="rId9" Type="http://schemas.openxmlformats.org/officeDocument/2006/relationships/image" Target="../media/image7.jpeg"/><Relationship Id="rId10" Type="http://schemas.openxmlformats.org/officeDocument/2006/relationships/image" Target="../media/image8.png"/><Relationship Id="rId11"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33.png"/><Relationship Id="rId1" Type="http://schemas.microsoft.com/office/2007/relationships/media" Target="../media/media1.gif"/><Relationship Id="rId2" Type="http://schemas.openxmlformats.org/officeDocument/2006/relationships/video" Target="../media/media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oleObject" Target="../embeddings/oleObject3.bin"/><Relationship Id="rId5" Type="http://schemas.openxmlformats.org/officeDocument/2006/relationships/image" Target="../media/image44.wmf"/><Relationship Id="rId6" Type="http://schemas.openxmlformats.org/officeDocument/2006/relationships/image" Target="../media/image34.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Image%20decomposi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fruittree/CSC5892017Fall" TargetMode="External"/><Relationship Id="rId3" Type="http://schemas.openxmlformats.org/officeDocument/2006/relationships/hyperlink" Target="https://guides.github.com/activities/hello-worl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73.wmf"/><Relationship Id="rId5" Type="http://schemas.openxmlformats.org/officeDocument/2006/relationships/oleObject" Target="../embeddings/oleObject5.bin"/><Relationship Id="rId6" Type="http://schemas.openxmlformats.org/officeDocument/2006/relationships/image" Target="../media/image74.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75.wmf"/><Relationship Id="rId5" Type="http://schemas.openxmlformats.org/officeDocument/2006/relationships/oleObject" Target="../embeddings/oleObject7.bin"/><Relationship Id="rId6" Type="http://schemas.openxmlformats.org/officeDocument/2006/relationships/image" Target="../media/image76.wmf"/><Relationship Id="rId1" Type="http://schemas.openxmlformats.org/officeDocument/2006/relationships/vmlDrawing" Target="../drawings/vmlDrawing5.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CSC589 Introduction to Computer Vision</a:t>
            </a:r>
            <a:br>
              <a:rPr lang="en-US" dirty="0" smtClean="0"/>
            </a:br>
            <a:r>
              <a:rPr lang="en-US" dirty="0" smtClean="0"/>
              <a:t>Lecture 7</a:t>
            </a:r>
            <a:endParaRPr lang="en-US" dirty="0"/>
          </a:p>
        </p:txBody>
      </p:sp>
      <p:sp>
        <p:nvSpPr>
          <p:cNvPr id="3" name="Subtitle 2"/>
          <p:cNvSpPr>
            <a:spLocks noGrp="1"/>
          </p:cNvSpPr>
          <p:nvPr>
            <p:ph type="subTitle" idx="1"/>
          </p:nvPr>
        </p:nvSpPr>
        <p:spPr>
          <a:xfrm>
            <a:off x="997857" y="3886200"/>
            <a:ext cx="7112000" cy="1752600"/>
          </a:xfrm>
        </p:spPr>
        <p:txBody>
          <a:bodyPr/>
          <a:lstStyle/>
          <a:p>
            <a:r>
              <a:rPr lang="en-US" dirty="0" smtClean="0"/>
              <a:t>Thinking in Frequency </a:t>
            </a:r>
          </a:p>
          <a:p>
            <a:r>
              <a:rPr lang="en-US" dirty="0" smtClean="0"/>
              <a:t>Bei Xiao</a:t>
            </a:r>
            <a:endParaRPr lang="en-US" dirty="0"/>
          </a:p>
        </p:txBody>
      </p:sp>
    </p:spTree>
    <p:extLst>
      <p:ext uri="{BB962C8B-B14F-4D97-AF65-F5344CB8AC3E}">
        <p14:creationId xmlns:p14="http://schemas.microsoft.com/office/powerpoint/2010/main" val="12825763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9"/>
          <p:cNvSpPr>
            <a:spLocks noChangeArrowheads="1"/>
          </p:cNvSpPr>
          <p:nvPr/>
        </p:nvSpPr>
        <p:spPr bwMode="auto">
          <a:xfrm>
            <a:off x="457200" y="609600"/>
            <a:ext cx="84582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000000"/>
              </a:solidFill>
              <a:latin typeface="Arial" panose="020B0604020202020204" pitchFamily="34" charset="0"/>
            </a:endParaRPr>
          </a:p>
        </p:txBody>
      </p:sp>
      <p:pic>
        <p:nvPicPr>
          <p:cNvPr id="58371"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46538" y="0"/>
            <a:ext cx="50974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2"/>
          <p:cNvSpPr txBox="1">
            <a:spLocks noChangeArrowheads="1"/>
          </p:cNvSpPr>
          <p:nvPr/>
        </p:nvSpPr>
        <p:spPr bwMode="auto">
          <a:xfrm>
            <a:off x="0" y="5915025"/>
            <a:ext cx="37592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b="1">
                <a:solidFill>
                  <a:srgbClr val="000000"/>
                </a:solidFill>
                <a:latin typeface="Arial" panose="020B0604020202020204" pitchFamily="34" charset="0"/>
              </a:rPr>
              <a:t>Salvador Dali</a:t>
            </a:r>
            <a:endParaRPr lang="en-US" altLang="en-US" sz="1400">
              <a:solidFill>
                <a:srgbClr val="000000"/>
              </a:solidFill>
              <a:latin typeface="Arial" panose="020B0604020202020204" pitchFamily="34" charset="0"/>
            </a:endParaRPr>
          </a:p>
          <a:p>
            <a:pPr>
              <a:spcBef>
                <a:spcPct val="0"/>
              </a:spcBef>
              <a:buFontTx/>
              <a:buNone/>
            </a:pPr>
            <a:r>
              <a:rPr lang="en-US" altLang="en-US" sz="1400" i="1">
                <a:solidFill>
                  <a:srgbClr val="000000"/>
                </a:solidFill>
                <a:latin typeface="Arial" panose="020B0604020202020204" pitchFamily="34" charset="0"/>
              </a:rPr>
              <a:t>“Gala Contemplating the Mediterranean Sea, </a:t>
            </a:r>
          </a:p>
          <a:p>
            <a:pPr>
              <a:spcBef>
                <a:spcPct val="0"/>
              </a:spcBef>
              <a:buFontTx/>
              <a:buNone/>
            </a:pPr>
            <a:r>
              <a:rPr lang="en-US" altLang="en-US" sz="1400" i="1">
                <a:solidFill>
                  <a:srgbClr val="000000"/>
                </a:solidFill>
                <a:latin typeface="Arial" panose="020B0604020202020204" pitchFamily="34" charset="0"/>
              </a:rPr>
              <a:t>which at 30 meters becomes the portrait </a:t>
            </a:r>
          </a:p>
          <a:p>
            <a:pPr>
              <a:spcBef>
                <a:spcPct val="0"/>
              </a:spcBef>
              <a:buFontTx/>
              <a:buNone/>
            </a:pPr>
            <a:r>
              <a:rPr lang="en-US" altLang="en-US" sz="1400" i="1">
                <a:solidFill>
                  <a:srgbClr val="000000"/>
                </a:solidFill>
                <a:latin typeface="Arial" panose="020B0604020202020204" pitchFamily="34" charset="0"/>
              </a:rPr>
              <a:t>of Abraham Lincoln</a:t>
            </a:r>
            <a:r>
              <a:rPr lang="en-US" altLang="en-US" sz="1400">
                <a:solidFill>
                  <a:srgbClr val="000000"/>
                </a:solidFill>
                <a:latin typeface="Arial" panose="020B0604020202020204" pitchFamily="34" charset="0"/>
              </a:rPr>
              <a:t>”, 1976</a:t>
            </a:r>
            <a:endParaRPr lang="ru-RU" altLang="en-US" sz="1400">
              <a:solidFill>
                <a:srgbClr val="000000"/>
              </a:solidFill>
              <a:latin typeface="Arial" panose="020B0604020202020204" pitchFamily="34" charset="0"/>
            </a:endParaRPr>
          </a:p>
        </p:txBody>
      </p:sp>
      <p:sp>
        <p:nvSpPr>
          <p:cNvPr id="6" name="TextBox 5"/>
          <p:cNvSpPr txBox="1"/>
          <p:nvPr/>
        </p:nvSpPr>
        <p:spPr>
          <a:xfrm>
            <a:off x="-38100" y="-2977"/>
            <a:ext cx="593432" cy="307777"/>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Hays</a:t>
            </a:r>
          </a:p>
        </p:txBody>
      </p:sp>
    </p:spTree>
    <p:extLst>
      <p:ext uri="{BB962C8B-B14F-4D97-AF65-F5344CB8AC3E}">
        <p14:creationId xmlns:p14="http://schemas.microsoft.com/office/powerpoint/2010/main" val="19098643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9"/>
          <p:cNvSpPr>
            <a:spLocks noChangeArrowheads="1"/>
          </p:cNvSpPr>
          <p:nvPr/>
        </p:nvSpPr>
        <p:spPr bwMode="auto">
          <a:xfrm>
            <a:off x="457200" y="609600"/>
            <a:ext cx="84582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000000"/>
              </a:solidFill>
              <a:latin typeface="Arial" panose="020B0604020202020204" pitchFamily="34" charset="0"/>
            </a:endParaRPr>
          </a:p>
        </p:txBody>
      </p:sp>
      <p:pic>
        <p:nvPicPr>
          <p:cNvPr id="58371"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46538" y="0"/>
            <a:ext cx="50974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244" name="Text Box 12"/>
          <p:cNvSpPr txBox="1">
            <a:spLocks noChangeArrowheads="1"/>
          </p:cNvSpPr>
          <p:nvPr/>
        </p:nvSpPr>
        <p:spPr bwMode="auto">
          <a:xfrm>
            <a:off x="0" y="3200400"/>
            <a:ext cx="34972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b="1">
                <a:solidFill>
                  <a:srgbClr val="000000"/>
                </a:solidFill>
                <a:latin typeface="Arial" panose="020B0604020202020204" pitchFamily="34" charset="0"/>
              </a:rPr>
              <a:t>Salvador Dali invented Hybrid Images?</a:t>
            </a:r>
            <a:endParaRPr lang="ru-RU" altLang="en-US" sz="1400">
              <a:solidFill>
                <a:srgbClr val="000000"/>
              </a:solidFill>
              <a:latin typeface="Arial" panose="020B0604020202020204" pitchFamily="34" charset="0"/>
            </a:endParaRPr>
          </a:p>
        </p:txBody>
      </p:sp>
      <p:sp>
        <p:nvSpPr>
          <p:cNvPr id="5" name="Text Box 12"/>
          <p:cNvSpPr txBox="1">
            <a:spLocks noChangeArrowheads="1"/>
          </p:cNvSpPr>
          <p:nvPr/>
        </p:nvSpPr>
        <p:spPr bwMode="auto">
          <a:xfrm>
            <a:off x="0" y="5915025"/>
            <a:ext cx="37592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b="1">
                <a:solidFill>
                  <a:srgbClr val="000000"/>
                </a:solidFill>
                <a:latin typeface="Arial" panose="020B0604020202020204" pitchFamily="34" charset="0"/>
              </a:rPr>
              <a:t>Salvador Dali</a:t>
            </a:r>
            <a:endParaRPr lang="en-US" altLang="en-US" sz="1400">
              <a:solidFill>
                <a:srgbClr val="000000"/>
              </a:solidFill>
              <a:latin typeface="Arial" panose="020B0604020202020204" pitchFamily="34" charset="0"/>
            </a:endParaRPr>
          </a:p>
          <a:p>
            <a:pPr>
              <a:spcBef>
                <a:spcPct val="0"/>
              </a:spcBef>
              <a:buFontTx/>
              <a:buNone/>
            </a:pPr>
            <a:r>
              <a:rPr lang="en-US" altLang="en-US" sz="1400" i="1">
                <a:solidFill>
                  <a:srgbClr val="000000"/>
                </a:solidFill>
                <a:latin typeface="Arial" panose="020B0604020202020204" pitchFamily="34" charset="0"/>
              </a:rPr>
              <a:t>“Gala Contemplating the Mediterranean Sea, </a:t>
            </a:r>
          </a:p>
          <a:p>
            <a:pPr>
              <a:spcBef>
                <a:spcPct val="0"/>
              </a:spcBef>
              <a:buFontTx/>
              <a:buNone/>
            </a:pPr>
            <a:r>
              <a:rPr lang="en-US" altLang="en-US" sz="1400" i="1">
                <a:solidFill>
                  <a:srgbClr val="000000"/>
                </a:solidFill>
                <a:latin typeface="Arial" panose="020B0604020202020204" pitchFamily="34" charset="0"/>
              </a:rPr>
              <a:t>which at 30 meters becomes the portrait </a:t>
            </a:r>
          </a:p>
          <a:p>
            <a:pPr>
              <a:spcBef>
                <a:spcPct val="0"/>
              </a:spcBef>
              <a:buFontTx/>
              <a:buNone/>
            </a:pPr>
            <a:r>
              <a:rPr lang="en-US" altLang="en-US" sz="1400" i="1">
                <a:solidFill>
                  <a:srgbClr val="000000"/>
                </a:solidFill>
                <a:latin typeface="Arial" panose="020B0604020202020204" pitchFamily="34" charset="0"/>
              </a:rPr>
              <a:t>of Abraham Lincoln</a:t>
            </a:r>
            <a:r>
              <a:rPr lang="en-US" altLang="en-US" sz="1400">
                <a:solidFill>
                  <a:srgbClr val="000000"/>
                </a:solidFill>
                <a:latin typeface="Arial" panose="020B0604020202020204" pitchFamily="34" charset="0"/>
              </a:rPr>
              <a:t>”, 1976</a:t>
            </a:r>
            <a:endParaRPr lang="ru-RU" altLang="en-US" sz="1400">
              <a:solidFill>
                <a:srgbClr val="000000"/>
              </a:solidFill>
              <a:latin typeface="Arial" panose="020B0604020202020204" pitchFamily="34" charset="0"/>
            </a:endParaRPr>
          </a:p>
        </p:txBody>
      </p:sp>
    </p:spTree>
    <p:extLst>
      <p:ext uri="{BB962C8B-B14F-4D97-AF65-F5344CB8AC3E}">
        <p14:creationId xmlns:p14="http://schemas.microsoft.com/office/powerpoint/2010/main" val="2449574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4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57200" y="609600"/>
            <a:ext cx="84582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000000"/>
              </a:solidFill>
              <a:latin typeface="Arial" panose="020B0604020202020204" pitchFamily="34" charset="0"/>
            </a:endParaRPr>
          </a:p>
        </p:txBody>
      </p:sp>
      <p:sp>
        <p:nvSpPr>
          <p:cNvPr id="59395" name="Rectangle 4"/>
          <p:cNvSpPr>
            <a:spLocks noGrp="1" noChangeArrowheads="1"/>
          </p:cNvSpPr>
          <p:nvPr>
            <p:ph type="title"/>
          </p:nvPr>
        </p:nvSpPr>
        <p:spPr/>
        <p:txBody>
          <a:bodyPr/>
          <a:lstStyle/>
          <a:p>
            <a:endParaRPr lang="ru-RU" altLang="en-US"/>
          </a:p>
        </p:txBody>
      </p:sp>
      <p:pic>
        <p:nvPicPr>
          <p:cNvPr id="59396"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59238" y="0"/>
            <a:ext cx="50847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7937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457200" y="609600"/>
            <a:ext cx="84582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000000"/>
              </a:solidFill>
              <a:latin typeface="Arial" panose="020B0604020202020204" pitchFamily="34" charset="0"/>
            </a:endParaRPr>
          </a:p>
        </p:txBody>
      </p:sp>
      <p:sp>
        <p:nvSpPr>
          <p:cNvPr id="60419" name="Rectangle 3"/>
          <p:cNvSpPr>
            <a:spLocks noGrp="1" noChangeArrowheads="1"/>
          </p:cNvSpPr>
          <p:nvPr>
            <p:ph type="title"/>
          </p:nvPr>
        </p:nvSpPr>
        <p:spPr/>
        <p:txBody>
          <a:bodyPr/>
          <a:lstStyle/>
          <a:p>
            <a:endParaRPr lang="ru-RU" altLang="en-US"/>
          </a:p>
        </p:txBody>
      </p:sp>
      <p:pic>
        <p:nvPicPr>
          <p:cNvPr id="60420" name="Picture 8"/>
          <p:cNvPicPr>
            <a:picLocks noChangeAspect="1" noChangeArrowheads="1"/>
          </p:cNvPicPr>
          <p:nvPr/>
        </p:nvPicPr>
        <p:blipFill>
          <a:blip r:embed="rId3" cstate="hqprint">
            <a:extLst>
              <a:ext uri="{28A0092B-C50C-407E-A947-70E740481C1C}">
                <a14:useLocalDpi xmlns:a14="http://schemas.microsoft.com/office/drawing/2010/main"/>
              </a:ext>
            </a:extLst>
          </a:blip>
          <a:srcRect l="12402" t="7170" r="10422" b="11575"/>
          <a:stretch>
            <a:fillRect/>
          </a:stretch>
        </p:blipFill>
        <p:spPr bwMode="auto">
          <a:xfrm>
            <a:off x="4038600" y="0"/>
            <a:ext cx="5105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3617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135563"/>
          </a:xfrm>
        </p:spPr>
        <p:txBody>
          <a:bodyPr/>
          <a:lstStyle/>
          <a:p>
            <a:pPr marL="0">
              <a:buFont typeface="Arial" charset="0"/>
              <a:buNone/>
              <a:defRPr/>
            </a:pPr>
            <a:r>
              <a:rPr lang="en-US" b="1" dirty="0" smtClean="0">
                <a:solidFill>
                  <a:schemeClr val="tx2">
                    <a:lumMod val="75000"/>
                  </a:schemeClr>
                </a:solidFill>
              </a:rPr>
              <a:t>Why does the Gaussian give a nice smooth image, but the square filter give edgy artifacts?</a:t>
            </a:r>
            <a:endParaRPr lang="en-US" b="1" dirty="0">
              <a:solidFill>
                <a:schemeClr val="tx2">
                  <a:lumMod val="75000"/>
                </a:schemeClr>
              </a:solidFill>
            </a:endParaRPr>
          </a:p>
        </p:txBody>
      </p:sp>
      <p:pic>
        <p:nvPicPr>
          <p:cNvPr id="12291" name="Picture 4"/>
          <p:cNvPicPr>
            <a:picLocks noChangeAspect="1" noChangeArrowheads="1"/>
          </p:cNvPicPr>
          <p:nvPr/>
        </p:nvPicPr>
        <p:blipFill>
          <a:blip r:embed="rId3" cstate="print"/>
          <a:srcRect/>
          <a:stretch>
            <a:fillRect/>
          </a:stretch>
        </p:blipFill>
        <p:spPr bwMode="auto">
          <a:xfrm>
            <a:off x="4648200" y="2362200"/>
            <a:ext cx="4495800" cy="4495800"/>
          </a:xfrm>
          <a:prstGeom prst="rect">
            <a:avLst/>
          </a:prstGeom>
          <a:noFill/>
          <a:ln w="9525">
            <a:noFill/>
            <a:miter lim="800000"/>
            <a:headEnd/>
            <a:tailEnd/>
          </a:ln>
        </p:spPr>
      </p:pic>
      <p:pic>
        <p:nvPicPr>
          <p:cNvPr id="12292" name="Picture 5"/>
          <p:cNvPicPr>
            <a:picLocks noChangeAspect="1" noChangeArrowheads="1"/>
          </p:cNvPicPr>
          <p:nvPr/>
        </p:nvPicPr>
        <p:blipFill>
          <a:blip r:embed="rId4" cstate="print"/>
          <a:srcRect/>
          <a:stretch>
            <a:fillRect/>
          </a:stretch>
        </p:blipFill>
        <p:spPr bwMode="auto">
          <a:xfrm>
            <a:off x="6781800" y="1981200"/>
            <a:ext cx="317500" cy="317500"/>
          </a:xfrm>
          <a:prstGeom prst="rect">
            <a:avLst/>
          </a:prstGeom>
          <a:noFill/>
          <a:ln w="9525">
            <a:noFill/>
            <a:miter lim="800000"/>
            <a:headEnd/>
            <a:tailEnd/>
          </a:ln>
        </p:spPr>
      </p:pic>
      <p:pic>
        <p:nvPicPr>
          <p:cNvPr id="12293" name="Picture 4"/>
          <p:cNvPicPr>
            <a:picLocks noChangeAspect="1" noChangeArrowheads="1"/>
          </p:cNvPicPr>
          <p:nvPr/>
        </p:nvPicPr>
        <p:blipFill>
          <a:blip r:embed="rId5" cstate="print"/>
          <a:srcRect/>
          <a:stretch>
            <a:fillRect/>
          </a:stretch>
        </p:blipFill>
        <p:spPr bwMode="auto">
          <a:xfrm>
            <a:off x="0" y="2362200"/>
            <a:ext cx="4495800" cy="4495800"/>
          </a:xfrm>
          <a:prstGeom prst="rect">
            <a:avLst/>
          </a:prstGeom>
          <a:noFill/>
          <a:ln w="9525">
            <a:noFill/>
            <a:miter lim="800000"/>
            <a:headEnd/>
            <a:tailEnd/>
          </a:ln>
        </p:spPr>
      </p:pic>
      <p:pic>
        <p:nvPicPr>
          <p:cNvPr id="12294" name="Picture 5"/>
          <p:cNvPicPr>
            <a:picLocks noChangeAspect="1" noChangeArrowheads="1"/>
          </p:cNvPicPr>
          <p:nvPr/>
        </p:nvPicPr>
        <p:blipFill>
          <a:blip r:embed="rId6" cstate="print"/>
          <a:srcRect/>
          <a:stretch>
            <a:fillRect/>
          </a:stretch>
        </p:blipFill>
        <p:spPr bwMode="auto">
          <a:xfrm>
            <a:off x="2057400" y="1981200"/>
            <a:ext cx="317500" cy="317500"/>
          </a:xfrm>
          <a:prstGeom prst="rect">
            <a:avLst/>
          </a:prstGeom>
          <a:noFill/>
          <a:ln w="9525">
            <a:noFill/>
            <a:miter lim="800000"/>
            <a:headEnd/>
            <a:tailEnd/>
          </a:ln>
        </p:spPr>
      </p:pic>
      <p:sp>
        <p:nvSpPr>
          <p:cNvPr id="12295" name="TextBox 7"/>
          <p:cNvSpPr txBox="1">
            <a:spLocks noChangeArrowheads="1"/>
          </p:cNvSpPr>
          <p:nvPr/>
        </p:nvSpPr>
        <p:spPr bwMode="auto">
          <a:xfrm>
            <a:off x="0" y="1981200"/>
            <a:ext cx="1158875" cy="369888"/>
          </a:xfrm>
          <a:prstGeom prst="rect">
            <a:avLst/>
          </a:prstGeom>
          <a:noFill/>
          <a:ln w="9525">
            <a:noFill/>
            <a:miter lim="800000"/>
            <a:headEnd/>
            <a:tailEnd/>
          </a:ln>
        </p:spPr>
        <p:txBody>
          <a:bodyPr wrap="none">
            <a:spAutoFit/>
          </a:bodyPr>
          <a:lstStyle/>
          <a:p>
            <a:r>
              <a:rPr lang="en-US"/>
              <a:t>Gaussian</a:t>
            </a:r>
          </a:p>
        </p:txBody>
      </p:sp>
      <p:sp>
        <p:nvSpPr>
          <p:cNvPr id="12296" name="TextBox 8"/>
          <p:cNvSpPr txBox="1">
            <a:spLocks noChangeArrowheads="1"/>
          </p:cNvSpPr>
          <p:nvPr/>
        </p:nvSpPr>
        <p:spPr bwMode="auto">
          <a:xfrm>
            <a:off x="4648200" y="1981200"/>
            <a:ext cx="1082675" cy="369888"/>
          </a:xfrm>
          <a:prstGeom prst="rect">
            <a:avLst/>
          </a:prstGeom>
          <a:noFill/>
          <a:ln w="9525">
            <a:noFill/>
            <a:miter lim="800000"/>
            <a:headEnd/>
            <a:tailEnd/>
          </a:ln>
        </p:spPr>
        <p:txBody>
          <a:bodyPr wrap="none">
            <a:spAutoFit/>
          </a:bodyPr>
          <a:lstStyle/>
          <a:p>
            <a:r>
              <a:rPr lang="en-US"/>
              <a:t>Box filter</a:t>
            </a:r>
          </a:p>
        </p:txBody>
      </p:sp>
    </p:spTree>
    <p:extLst>
      <p:ext uri="{BB962C8B-B14F-4D97-AF65-F5344CB8AC3E}">
        <p14:creationId xmlns:p14="http://schemas.microsoft.com/office/powerpoint/2010/main" val="178704948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4140"/>
            <a:ext cx="8229600" cy="1143000"/>
          </a:xfrm>
        </p:spPr>
        <p:txBody>
          <a:bodyPr>
            <a:normAutofit fontScale="90000"/>
          </a:bodyPr>
          <a:lstStyle/>
          <a:p>
            <a:r>
              <a:rPr lang="en-US" dirty="0" smtClean="0"/>
              <a:t>How is that a 4MP image can be compressed to a few hundred KB without a noticeable change?</a:t>
            </a:r>
            <a:endParaRPr lang="en-US" dirty="0"/>
          </a:p>
        </p:txBody>
      </p:sp>
    </p:spTree>
    <p:extLst>
      <p:ext uri="{BB962C8B-B14F-4D97-AF65-F5344CB8AC3E}">
        <p14:creationId xmlns:p14="http://schemas.microsoft.com/office/powerpoint/2010/main" val="185382447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8458200" cy="838200"/>
          </a:xfrm>
        </p:spPr>
        <p:txBody>
          <a:bodyPr>
            <a:normAutofit fontScale="90000"/>
          </a:bodyPr>
          <a:lstStyle/>
          <a:p>
            <a:pPr>
              <a:defRPr/>
            </a:pPr>
            <a:r>
              <a:rPr lang="en-US" dirty="0" smtClean="0">
                <a:ea typeface="+mj-ea"/>
              </a:rPr>
              <a:t>Jean </a:t>
            </a:r>
            <a:r>
              <a:rPr lang="en-US" dirty="0" err="1" smtClean="0">
                <a:ea typeface="+mj-ea"/>
              </a:rPr>
              <a:t>Baptiste</a:t>
            </a:r>
            <a:r>
              <a:rPr lang="en-US" dirty="0" smtClean="0">
                <a:ea typeface="+mj-ea"/>
              </a:rPr>
              <a:t> Joseph Fourier (1768-1830)</a:t>
            </a:r>
          </a:p>
        </p:txBody>
      </p:sp>
      <p:sp>
        <p:nvSpPr>
          <p:cNvPr id="25603" name="Rectangle 3"/>
          <p:cNvSpPr>
            <a:spLocks noGrp="1" noChangeArrowheads="1"/>
          </p:cNvSpPr>
          <p:nvPr>
            <p:ph type="body" idx="1"/>
          </p:nvPr>
        </p:nvSpPr>
        <p:spPr>
          <a:xfrm>
            <a:off x="457200" y="914400"/>
            <a:ext cx="3810000" cy="5943600"/>
          </a:xfrm>
        </p:spPr>
        <p:txBody>
          <a:bodyPr/>
          <a:lstStyle/>
          <a:p>
            <a:pPr>
              <a:lnSpc>
                <a:spcPct val="90000"/>
              </a:lnSpc>
              <a:buFont typeface="Arial" charset="0"/>
              <a:buNone/>
            </a:pPr>
            <a:r>
              <a:rPr lang="en-US" sz="2800">
                <a:latin typeface="Calibri" charset="0"/>
              </a:rPr>
              <a:t>had crazy idea (1807):</a:t>
            </a:r>
          </a:p>
          <a:p>
            <a:pPr>
              <a:lnSpc>
                <a:spcPct val="90000"/>
              </a:lnSpc>
              <a:buFont typeface="Arial" charset="0"/>
              <a:buNone/>
            </a:pPr>
            <a:r>
              <a:rPr lang="en-US" sz="2000" i="1">
                <a:latin typeface="Calibri" charset="0"/>
              </a:rPr>
              <a:t>	</a:t>
            </a:r>
            <a:r>
              <a:rPr lang="en-US" sz="2000" b="1" i="1">
                <a:latin typeface="Calibri" charset="0"/>
              </a:rPr>
              <a:t>Any</a:t>
            </a:r>
            <a:r>
              <a:rPr lang="en-US" sz="2000" i="1">
                <a:latin typeface="Calibri" charset="0"/>
              </a:rPr>
              <a:t> univariate function can be rewritten as a weighted sum of sines and cosines of different frequencies. </a:t>
            </a:r>
          </a:p>
          <a:p>
            <a:pPr>
              <a:lnSpc>
                <a:spcPct val="90000"/>
              </a:lnSpc>
            </a:pPr>
            <a:r>
              <a:rPr lang="en-US" sz="2800">
                <a:latin typeface="Calibri" charset="0"/>
              </a:rPr>
              <a:t>Don</a:t>
            </a:r>
            <a:r>
              <a:rPr lang="ja-JP" altLang="en-US" sz="2800">
                <a:latin typeface="Calibri" charset="0"/>
              </a:rPr>
              <a:t>’</a:t>
            </a:r>
            <a:r>
              <a:rPr lang="en-US" sz="2800">
                <a:latin typeface="Calibri" charset="0"/>
              </a:rPr>
              <a:t>t believe it?  </a:t>
            </a:r>
          </a:p>
          <a:p>
            <a:pPr lvl="1">
              <a:lnSpc>
                <a:spcPct val="90000"/>
              </a:lnSpc>
            </a:pPr>
            <a:r>
              <a:rPr lang="en-US" sz="2400">
                <a:latin typeface="Calibri" charset="0"/>
              </a:rPr>
              <a:t>Neither did Lagrange, Laplace, Poisson and other big wigs</a:t>
            </a:r>
          </a:p>
          <a:p>
            <a:pPr lvl="1">
              <a:lnSpc>
                <a:spcPct val="90000"/>
              </a:lnSpc>
            </a:pPr>
            <a:r>
              <a:rPr lang="en-US" sz="2400">
                <a:latin typeface="Calibri" charset="0"/>
              </a:rPr>
              <a:t>Not translated into English until 1878!</a:t>
            </a:r>
          </a:p>
          <a:p>
            <a:pPr>
              <a:lnSpc>
                <a:spcPct val="90000"/>
              </a:lnSpc>
            </a:pPr>
            <a:r>
              <a:rPr lang="en-US" sz="2800">
                <a:latin typeface="Calibri" charset="0"/>
              </a:rPr>
              <a:t> But it</a:t>
            </a:r>
            <a:r>
              <a:rPr lang="ja-JP" altLang="en-US" sz="2800">
                <a:latin typeface="Calibri" charset="0"/>
              </a:rPr>
              <a:t>’</a:t>
            </a:r>
            <a:r>
              <a:rPr lang="en-US" sz="2800">
                <a:latin typeface="Calibri" charset="0"/>
              </a:rPr>
              <a:t>s (mostly) true!</a:t>
            </a:r>
          </a:p>
          <a:p>
            <a:pPr lvl="1">
              <a:lnSpc>
                <a:spcPct val="90000"/>
              </a:lnSpc>
            </a:pPr>
            <a:r>
              <a:rPr lang="en-US" sz="2400">
                <a:latin typeface="Calibri" charset="0"/>
              </a:rPr>
              <a:t>called Fourier Series</a:t>
            </a:r>
          </a:p>
          <a:p>
            <a:pPr lvl="1">
              <a:lnSpc>
                <a:spcPct val="90000"/>
              </a:lnSpc>
            </a:pPr>
            <a:r>
              <a:rPr lang="en-US" sz="2400">
                <a:latin typeface="Calibri" charset="0"/>
              </a:rPr>
              <a:t>there are some subtle restrictions</a:t>
            </a:r>
          </a:p>
          <a:p>
            <a:pPr lvl="1">
              <a:lnSpc>
                <a:spcPct val="90000"/>
              </a:lnSpc>
            </a:pPr>
            <a:endParaRPr lang="en-US" sz="2400">
              <a:latin typeface="Calibri" charset="0"/>
            </a:endParaRPr>
          </a:p>
        </p:txBody>
      </p:sp>
      <p:pic>
        <p:nvPicPr>
          <p:cNvPr id="25604" name="Picture 4" descr="J.B.J. Fourier (public domain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638" y="1173870"/>
            <a:ext cx="4525961" cy="553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2" descr="http://upload.wikimedia.org/wikipedia/commons/thumb/d/d8/Langrange_portrait.jpg/225px-Langrange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944" y="3161136"/>
            <a:ext cx="21431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descr="http://upload.wikimedia.org/wikipedia/commons/0/03/Legend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069" y="4610100"/>
            <a:ext cx="152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http://upload.wikimedia.org/wikipedia/commons/thumb/e/e3/Pierre-Simon_Laplace.jpg/225px-Pierre-Simon_La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971800"/>
            <a:ext cx="21431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p:cNvSpPr/>
          <p:nvPr/>
        </p:nvSpPr>
        <p:spPr>
          <a:xfrm>
            <a:off x="3810000" y="762000"/>
            <a:ext cx="5334000" cy="1600200"/>
          </a:xfrm>
          <a:prstGeom prst="wedgeRoundRectCallout">
            <a:avLst>
              <a:gd name="adj1" fmla="val -8228"/>
              <a:gd name="adj2" fmla="val 8434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...the manner in which the author arrives at these equations is not exempt of difficulties and...his analysis to integrate them still leaves something to be desired on the score of generality and even </a:t>
            </a:r>
            <a:r>
              <a:rPr lang="en-US" i="1" dirty="0" err="1">
                <a:solidFill>
                  <a:schemeClr val="tx1"/>
                </a:solidFill>
              </a:rPr>
              <a:t>rigour</a:t>
            </a:r>
            <a:r>
              <a:rPr lang="en-US" dirty="0">
                <a:solidFill>
                  <a:schemeClr val="tx1"/>
                </a:solidFill>
              </a:rPr>
              <a:t>.</a:t>
            </a:r>
          </a:p>
          <a:p>
            <a:pPr algn="ctr">
              <a:defRPr/>
            </a:pPr>
            <a:endParaRPr lang="en-US" dirty="0"/>
          </a:p>
        </p:txBody>
      </p:sp>
      <p:sp>
        <p:nvSpPr>
          <p:cNvPr id="11" name="TextBox 10"/>
          <p:cNvSpPr txBox="1">
            <a:spLocks noChangeArrowheads="1"/>
          </p:cNvSpPr>
          <p:nvPr/>
        </p:nvSpPr>
        <p:spPr bwMode="auto">
          <a:xfrm>
            <a:off x="4648200" y="3200400"/>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t>Laplace</a:t>
            </a:r>
          </a:p>
        </p:txBody>
      </p:sp>
      <p:sp>
        <p:nvSpPr>
          <p:cNvPr id="12" name="TextBox 11"/>
          <p:cNvSpPr txBox="1">
            <a:spLocks noChangeArrowheads="1"/>
          </p:cNvSpPr>
          <p:nvPr/>
        </p:nvSpPr>
        <p:spPr bwMode="auto">
          <a:xfrm>
            <a:off x="6096000" y="5486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a:solidFill>
                  <a:schemeClr val="bg1"/>
                </a:solidFill>
              </a:rPr>
              <a:t>Lagrange</a:t>
            </a:r>
          </a:p>
        </p:txBody>
      </p:sp>
      <p:sp>
        <p:nvSpPr>
          <p:cNvPr id="13" name="TextBox 12"/>
          <p:cNvSpPr txBox="1">
            <a:spLocks noChangeArrowheads="1"/>
          </p:cNvSpPr>
          <p:nvPr/>
        </p:nvSpPr>
        <p:spPr bwMode="auto">
          <a:xfrm>
            <a:off x="4468813" y="6208588"/>
            <a:ext cx="1223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t>Legendre</a:t>
            </a:r>
          </a:p>
        </p:txBody>
      </p:sp>
      <p:sp>
        <p:nvSpPr>
          <p:cNvPr id="2" name="TextBox 1"/>
          <p:cNvSpPr txBox="1"/>
          <p:nvPr/>
        </p:nvSpPr>
        <p:spPr>
          <a:xfrm>
            <a:off x="12294615" y="34638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26624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3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604"/>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5529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530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530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5603">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P spid="13" grpId="0"/>
      <p:bldP spid="1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Fourier Transform</a:t>
            </a:r>
            <a:endParaRPr lang="en-US" dirty="0"/>
          </a:p>
        </p:txBody>
      </p:sp>
      <p:pic>
        <p:nvPicPr>
          <p:cNvPr id="4" name="Content Placeholder 3" descr="Screen Shot 2015-02-05 at 8.58.55 AM.png"/>
          <p:cNvPicPr>
            <a:picLocks noGrp="1" noChangeAspect="1"/>
          </p:cNvPicPr>
          <p:nvPr>
            <p:ph idx="1"/>
          </p:nvPr>
        </p:nvPicPr>
        <p:blipFill>
          <a:blip r:embed="rId2">
            <a:extLst>
              <a:ext uri="{28A0092B-C50C-407E-A947-70E740481C1C}">
                <a14:useLocalDpi xmlns:a14="http://schemas.microsoft.com/office/drawing/2010/main" val="0"/>
              </a:ext>
            </a:extLst>
          </a:blip>
          <a:srcRect t="4701" b="4701"/>
          <a:stretch>
            <a:fillRect/>
          </a:stretch>
        </p:blipFill>
        <p:spPr/>
      </p:pic>
      <p:sp>
        <p:nvSpPr>
          <p:cNvPr id="5" name="TextBox 13"/>
          <p:cNvSpPr txBox="1">
            <a:spLocks noChangeArrowheads="1"/>
          </p:cNvSpPr>
          <p:nvPr/>
        </p:nvSpPr>
        <p:spPr bwMode="auto">
          <a:xfrm>
            <a:off x="2989836" y="6303447"/>
            <a:ext cx="5929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t>http://</a:t>
            </a:r>
            <a:r>
              <a:rPr lang="en-US" dirty="0" err="1"/>
              <a:t>www.csce.uark.edu</a:t>
            </a:r>
            <a:r>
              <a:rPr lang="en-US" dirty="0"/>
              <a:t>/~</a:t>
            </a:r>
            <a:r>
              <a:rPr lang="en-US" dirty="0" err="1"/>
              <a:t>jgauch</a:t>
            </a:r>
            <a:r>
              <a:rPr lang="en-US" dirty="0"/>
              <a:t>/5683/notes/ch04a.pdf</a:t>
            </a:r>
          </a:p>
        </p:txBody>
      </p:sp>
    </p:spTree>
    <p:extLst>
      <p:ext uri="{BB962C8B-B14F-4D97-AF65-F5344CB8AC3E}">
        <p14:creationId xmlns:p14="http://schemas.microsoft.com/office/powerpoint/2010/main" val="32834241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Sine Wave</a:t>
            </a:r>
            <a:endParaRPr lang="en-US" dirty="0"/>
          </a:p>
        </p:txBody>
      </p:sp>
      <p:pic>
        <p:nvPicPr>
          <p:cNvPr id="20" name="Picture 19" descr="sine_wav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904" y="1764405"/>
            <a:ext cx="5664200" cy="3860800"/>
          </a:xfrm>
          <a:prstGeom prst="rect">
            <a:avLst/>
          </a:prstGeom>
        </p:spPr>
      </p:pic>
      <p:cxnSp>
        <p:nvCxnSpPr>
          <p:cNvPr id="22" name="Straight Arrow Connector 21"/>
          <p:cNvCxnSpPr/>
          <p:nvPr/>
        </p:nvCxnSpPr>
        <p:spPr>
          <a:xfrm>
            <a:off x="3270868" y="2655641"/>
            <a:ext cx="1808598" cy="0"/>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02004" y="2136058"/>
            <a:ext cx="300082" cy="369332"/>
          </a:xfrm>
          <a:prstGeom prst="rect">
            <a:avLst/>
          </a:prstGeom>
          <a:noFill/>
        </p:spPr>
        <p:txBody>
          <a:bodyPr wrap="none" rtlCol="0">
            <a:spAutoFit/>
          </a:bodyPr>
          <a:lstStyle/>
          <a:p>
            <a:r>
              <a:rPr lang="en-US" dirty="0" smtClean="0"/>
              <a:t>T</a:t>
            </a:r>
            <a:endParaRPr lang="en-US" dirty="0"/>
          </a:p>
        </p:txBody>
      </p:sp>
      <p:cxnSp>
        <p:nvCxnSpPr>
          <p:cNvPr id="25" name="Straight Arrow Connector 24"/>
          <p:cNvCxnSpPr/>
          <p:nvPr/>
        </p:nvCxnSpPr>
        <p:spPr>
          <a:xfrm>
            <a:off x="5983764" y="2655641"/>
            <a:ext cx="0" cy="1039164"/>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484015" y="3040516"/>
            <a:ext cx="1385309" cy="369332"/>
          </a:xfrm>
          <a:prstGeom prst="rect">
            <a:avLst/>
          </a:prstGeom>
          <a:noFill/>
        </p:spPr>
        <p:txBody>
          <a:bodyPr wrap="square" rtlCol="0">
            <a:spAutoFit/>
          </a:bodyPr>
          <a:lstStyle/>
          <a:p>
            <a:r>
              <a:rPr lang="en-US" dirty="0" smtClean="0"/>
              <a:t>A</a:t>
            </a:r>
            <a:endParaRPr lang="en-US" dirty="0"/>
          </a:p>
        </p:txBody>
      </p:sp>
      <p:cxnSp>
        <p:nvCxnSpPr>
          <p:cNvPr id="28" name="Straight Connector 27"/>
          <p:cNvCxnSpPr/>
          <p:nvPr/>
        </p:nvCxnSpPr>
        <p:spPr>
          <a:xfrm flipH="1">
            <a:off x="3097704" y="1577989"/>
            <a:ext cx="19241" cy="330993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674416" y="4560774"/>
            <a:ext cx="596452" cy="369332"/>
          </a:xfrm>
          <a:prstGeom prst="rect">
            <a:avLst/>
          </a:prstGeom>
          <a:noFill/>
        </p:spPr>
        <p:txBody>
          <a:bodyPr wrap="square" rtlCol="0">
            <a:spAutoFit/>
          </a:bodyPr>
          <a:lstStyle/>
          <a:p>
            <a:r>
              <a:rPr lang="en-US" dirty="0" err="1" smtClean="0"/>
              <a:t>ϕ</a:t>
            </a:r>
            <a:endParaRPr lang="en-US" dirty="0"/>
          </a:p>
        </p:txBody>
      </p:sp>
      <p:sp>
        <p:nvSpPr>
          <p:cNvPr id="30" name="TextBox 29"/>
          <p:cNvSpPr txBox="1"/>
          <p:nvPr/>
        </p:nvSpPr>
        <p:spPr>
          <a:xfrm>
            <a:off x="5752880" y="5113286"/>
            <a:ext cx="3339936" cy="1754327"/>
          </a:xfrm>
          <a:prstGeom prst="rect">
            <a:avLst/>
          </a:prstGeom>
          <a:noFill/>
        </p:spPr>
        <p:txBody>
          <a:bodyPr wrap="square" rtlCol="0">
            <a:spAutoFit/>
          </a:bodyPr>
          <a:lstStyle/>
          <a:p>
            <a:r>
              <a:rPr lang="en-US" dirty="0" smtClean="0"/>
              <a:t>A: Amplitude</a:t>
            </a:r>
            <a:endParaRPr lang="en-US" dirty="0"/>
          </a:p>
          <a:p>
            <a:r>
              <a:rPr lang="en-US" dirty="0" smtClean="0"/>
              <a:t>f:  angular frequency, </a:t>
            </a:r>
            <a:r>
              <a:rPr lang="en-US" dirty="0" err="1" smtClean="0"/>
              <a:t>ω</a:t>
            </a:r>
            <a:r>
              <a:rPr lang="en-US" dirty="0" smtClean="0"/>
              <a:t>/2π (HZ)</a:t>
            </a:r>
          </a:p>
          <a:p>
            <a:r>
              <a:rPr lang="en-US" dirty="0" smtClean="0"/>
              <a:t>Number of oscillations that </a:t>
            </a:r>
            <a:r>
              <a:rPr lang="en-US" dirty="0"/>
              <a:t>o</a:t>
            </a:r>
            <a:r>
              <a:rPr lang="en-US" dirty="0" smtClean="0"/>
              <a:t>ccur each second of time</a:t>
            </a:r>
            <a:endParaRPr lang="en-US" dirty="0"/>
          </a:p>
          <a:p>
            <a:r>
              <a:rPr lang="en-US" dirty="0" err="1" smtClean="0"/>
              <a:t>ϕ</a:t>
            </a:r>
            <a:r>
              <a:rPr lang="en-US" dirty="0" smtClean="0"/>
              <a:t>: phase</a:t>
            </a:r>
            <a:endParaRPr lang="en-US" dirty="0"/>
          </a:p>
          <a:p>
            <a:endParaRPr lang="en-US" dirty="0"/>
          </a:p>
        </p:txBody>
      </p:sp>
      <p:graphicFrame>
        <p:nvGraphicFramePr>
          <p:cNvPr id="31" name="Object 5"/>
          <p:cNvGraphicFramePr>
            <a:graphicFrameLocks noGrp="1" noChangeAspect="1"/>
          </p:cNvGraphicFramePr>
          <p:nvPr>
            <p:ph sz="half" idx="4294967295"/>
            <p:extLst>
              <p:ext uri="{D42A27DB-BD31-4B8C-83A1-F6EECF244321}">
                <p14:modId xmlns:p14="http://schemas.microsoft.com/office/powerpoint/2010/main" val="577627693"/>
              </p:ext>
            </p:extLst>
          </p:nvPr>
        </p:nvGraphicFramePr>
        <p:xfrm>
          <a:off x="929833" y="6023033"/>
          <a:ext cx="2514600" cy="609600"/>
        </p:xfrm>
        <a:graphic>
          <a:graphicData uri="http://schemas.openxmlformats.org/presentationml/2006/ole">
            <mc:AlternateContent xmlns:mc="http://schemas.openxmlformats.org/markup-compatibility/2006">
              <mc:Choice xmlns:v="urn:schemas-microsoft-com:vml" Requires="v">
                <p:oleObj spid="_x0000_s13541" name="Equation" r:id="rId4" imgW="838080" imgH="203040" progId="Equation.3">
                  <p:embed/>
                </p:oleObj>
              </mc:Choice>
              <mc:Fallback>
                <p:oleObj name="Equation" r:id="rId4" imgW="83808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33" y="6023033"/>
                        <a:ext cx="251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310962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atin typeface="Calibri" charset="0"/>
              </a:rPr>
              <a:t>A sum of sines</a:t>
            </a:r>
          </a:p>
        </p:txBody>
      </p:sp>
      <p:sp>
        <p:nvSpPr>
          <p:cNvPr id="31747" name="Rectangle 3"/>
          <p:cNvSpPr>
            <a:spLocks noGrp="1" noChangeArrowheads="1"/>
          </p:cNvSpPr>
          <p:nvPr>
            <p:ph type="body" sz="half" idx="1"/>
          </p:nvPr>
        </p:nvSpPr>
        <p:spPr>
          <a:xfrm>
            <a:off x="685800" y="914400"/>
            <a:ext cx="3810000" cy="5943600"/>
          </a:xfrm>
        </p:spPr>
        <p:txBody>
          <a:bodyPr/>
          <a:lstStyle/>
          <a:p>
            <a:pPr marL="0" indent="0">
              <a:buFont typeface="Arial" charset="0"/>
              <a:buNone/>
            </a:pPr>
            <a:r>
              <a:rPr lang="en-US" sz="2400">
                <a:latin typeface="Calibri" charset="0"/>
              </a:rPr>
              <a:t>Our building block:</a:t>
            </a:r>
          </a:p>
          <a:p>
            <a:pPr marL="0" indent="0">
              <a:buFont typeface="Arial" charset="0"/>
              <a:buNone/>
            </a:pPr>
            <a:r>
              <a:rPr lang="en-US" sz="2400">
                <a:latin typeface="Calibri" charset="0"/>
              </a:rPr>
              <a:t>	</a:t>
            </a:r>
          </a:p>
          <a:p>
            <a:pPr marL="0" indent="0"/>
            <a:endParaRPr lang="en-US" sz="2400">
              <a:latin typeface="Calibri" charset="0"/>
            </a:endParaRPr>
          </a:p>
          <a:p>
            <a:pPr marL="0" indent="0">
              <a:buFont typeface="Arial" charset="0"/>
              <a:buNone/>
            </a:pPr>
            <a:r>
              <a:rPr lang="en-US" sz="2400">
                <a:latin typeface="Calibri" charset="0"/>
              </a:rPr>
              <a:t>Add enough of them to get any signal </a:t>
            </a:r>
            <a:r>
              <a:rPr lang="en-US" sz="2400" i="1">
                <a:latin typeface="Calibri" charset="0"/>
              </a:rPr>
              <a:t>g(x)</a:t>
            </a:r>
            <a:r>
              <a:rPr lang="en-US" sz="2400">
                <a:latin typeface="Calibri" charset="0"/>
              </a:rPr>
              <a:t> you want!</a:t>
            </a:r>
          </a:p>
          <a:p>
            <a:pPr marL="0" indent="0">
              <a:buFont typeface="Arial" charset="0"/>
              <a:buNone/>
            </a:pPr>
            <a:endParaRPr lang="en-US" sz="2400">
              <a:latin typeface="Calibri" charset="0"/>
            </a:endParaRPr>
          </a:p>
        </p:txBody>
      </p:sp>
      <p:pic>
        <p:nvPicPr>
          <p:cNvPr id="31748" name="Picture 4" descr="The image “http://mcdb.colorado.edu/courses/3280/images/crystal/fourier.gif” cannot be displayed, because it contains errors."/>
          <p:cNvPicPr>
            <a:picLocks noChangeAspect="1" noChangeArrowheads="1"/>
          </p:cNvPicPr>
          <p:nvPr/>
        </p:nvPicPr>
        <p:blipFill>
          <a:blip r:embed="rId3">
            <a:extLst>
              <a:ext uri="{28A0092B-C50C-407E-A947-70E740481C1C}">
                <a14:useLocalDpi xmlns:a14="http://schemas.microsoft.com/office/drawing/2010/main" val="0"/>
              </a:ext>
            </a:extLst>
          </a:blip>
          <a:srcRect t="2469" b="1234"/>
          <a:stretch>
            <a:fillRect/>
          </a:stretch>
        </p:blipFill>
        <p:spPr bwMode="auto">
          <a:xfrm>
            <a:off x="4667250" y="914400"/>
            <a:ext cx="44005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749" name="Object 5"/>
          <p:cNvGraphicFramePr>
            <a:graphicFrameLocks noGrp="1" noChangeAspect="1"/>
          </p:cNvGraphicFramePr>
          <p:nvPr>
            <p:ph sz="half" idx="2"/>
          </p:nvPr>
        </p:nvGraphicFramePr>
        <p:xfrm>
          <a:off x="1295400" y="1443038"/>
          <a:ext cx="2514600" cy="609600"/>
        </p:xfrm>
        <a:graphic>
          <a:graphicData uri="http://schemas.openxmlformats.org/presentationml/2006/ole">
            <mc:AlternateContent xmlns:mc="http://schemas.openxmlformats.org/markup-compatibility/2006">
              <mc:Choice xmlns:v="urn:schemas-microsoft-com:vml" Requires="v">
                <p:oleObj spid="_x0000_s3335" name="Equation" r:id="rId4" imgW="838080" imgH="203040" progId="Equation.3">
                  <p:embed/>
                </p:oleObj>
              </mc:Choice>
              <mc:Fallback>
                <p:oleObj name="Equation" r:id="rId4" imgW="83808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443038"/>
                        <a:ext cx="251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321624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3" descr="C:\Users\Hoiem\Documents\Classes\Computational Photography - Fall 2010\lectures\figs\filters\fil_pairs\sobel_gaus.png"/>
          <p:cNvPicPr>
            <a:picLocks noChangeAspect="1" noChangeArrowheads="1"/>
          </p:cNvPicPr>
          <p:nvPr/>
        </p:nvPicPr>
        <p:blipFill>
          <a:blip r:embed="rId3" cstate="print">
            <a:extLst>
              <a:ext uri="{28A0092B-C50C-407E-A947-70E740481C1C}">
                <a14:useLocalDpi xmlns:a14="http://schemas.microsoft.com/office/drawing/2010/main"/>
              </a:ext>
            </a:extLst>
          </a:blip>
          <a:srcRect l="15788" t="3510" r="14474" b="3510"/>
          <a:stretch>
            <a:fillRect/>
          </a:stretch>
        </p:blipFill>
        <p:spPr bwMode="auto">
          <a:xfrm>
            <a:off x="216961" y="3102557"/>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4" descr="C:\Users\Hoiem\Documents\Classes\Computational Photography - Fall 2010\lectures\figs\filters\fil_pairs\fil_sobel.png"/>
          <p:cNvPicPr>
            <a:picLocks noChangeAspect="1" noChangeArrowheads="1"/>
          </p:cNvPicPr>
          <p:nvPr/>
        </p:nvPicPr>
        <p:blipFill>
          <a:blip r:embed="rId4" cstate="hqprint">
            <a:extLst>
              <a:ext uri="{28A0092B-C50C-407E-A947-70E740481C1C}">
                <a14:useLocalDpi xmlns:a14="http://schemas.microsoft.com/office/drawing/2010/main"/>
              </a:ext>
            </a:extLst>
          </a:blip>
          <a:srcRect l="16667" t="4167" r="13542" b="4167"/>
          <a:stretch>
            <a:fillRect/>
          </a:stretch>
        </p:blipFill>
        <p:spPr bwMode="auto">
          <a:xfrm>
            <a:off x="1803144" y="3097487"/>
            <a:ext cx="1437905" cy="141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5" descr="C:\Users\Hoiem\Documents\Classes\Computational Photography - Fall 2010\lectures\figs\filters\fil_pairs\fil_gaus.png"/>
          <p:cNvPicPr>
            <a:picLocks noChangeAspect="1" noChangeArrowheads="1"/>
          </p:cNvPicPr>
          <p:nvPr/>
        </p:nvPicPr>
        <p:blipFill>
          <a:blip r:embed="rId5" cstate="print">
            <a:extLst>
              <a:ext uri="{28A0092B-C50C-407E-A947-70E740481C1C}">
                <a14:useLocalDpi xmlns:a14="http://schemas.microsoft.com/office/drawing/2010/main"/>
              </a:ext>
            </a:extLst>
          </a:blip>
          <a:srcRect l="17708" t="5556" r="16667" b="6944"/>
          <a:stretch>
            <a:fillRect/>
          </a:stretch>
        </p:blipFill>
        <p:spPr bwMode="auto">
          <a:xfrm>
            <a:off x="275032" y="4686300"/>
            <a:ext cx="1359458" cy="1359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6" descr="C:\Users\Hoiem\Documents\Classes\Computational Photography - Fall 2010\lectures\figs\filters\fil_pairs\im_shift.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494637" y="2895796"/>
            <a:ext cx="2663637" cy="169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7" descr="C:\Users\Hoiem\Documents\Classes\Computational Photography - Fall 2010\lectures\figs\filters\fil_pairs\im_orig.jp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516610" y="923558"/>
            <a:ext cx="2613283" cy="166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TextBox 11"/>
          <p:cNvSpPr txBox="1">
            <a:spLocks noChangeArrowheads="1"/>
          </p:cNvSpPr>
          <p:nvPr/>
        </p:nvSpPr>
        <p:spPr bwMode="auto">
          <a:xfrm>
            <a:off x="285541" y="893673"/>
            <a:ext cx="25812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latin typeface="Courier New" panose="02070309020205020404" pitchFamily="49" charset="0"/>
                <a:cs typeface="Courier New" panose="02070309020205020404" pitchFamily="49" charset="0"/>
              </a:rPr>
              <a:t>a) _ = D * B </a:t>
            </a:r>
          </a:p>
          <a:p>
            <a:pPr eaLnBrk="1" hangingPunct="1">
              <a:spcBef>
                <a:spcPct val="0"/>
              </a:spcBef>
              <a:buFontTx/>
              <a:buNone/>
            </a:pPr>
            <a:r>
              <a:rPr lang="en-US" altLang="en-US" sz="2400" dirty="0">
                <a:latin typeface="Courier New" panose="02070309020205020404" pitchFamily="49" charset="0"/>
                <a:cs typeface="Courier New" panose="02070309020205020404" pitchFamily="49" charset="0"/>
              </a:rPr>
              <a:t>b) A = _ * _</a:t>
            </a:r>
          </a:p>
          <a:p>
            <a:pPr eaLnBrk="1" hangingPunct="1">
              <a:spcBef>
                <a:spcPct val="0"/>
              </a:spcBef>
              <a:buFontTx/>
              <a:buNone/>
            </a:pPr>
            <a:r>
              <a:rPr lang="en-US" altLang="en-US" sz="2400" dirty="0">
                <a:latin typeface="Courier New" panose="02070309020205020404" pitchFamily="49" charset="0"/>
                <a:cs typeface="Courier New" panose="02070309020205020404" pitchFamily="49" charset="0"/>
              </a:rPr>
              <a:t>c) F = D * _</a:t>
            </a:r>
          </a:p>
          <a:p>
            <a:pPr eaLnBrk="1" hangingPunct="1">
              <a:spcBef>
                <a:spcPct val="0"/>
              </a:spcBef>
              <a:buFontTx/>
              <a:buNone/>
            </a:pPr>
            <a:r>
              <a:rPr lang="en-US" altLang="en-US" sz="2400" dirty="0">
                <a:latin typeface="Courier New" panose="02070309020205020404" pitchFamily="49" charset="0"/>
                <a:cs typeface="Courier New" panose="02070309020205020404" pitchFamily="49" charset="0"/>
              </a:rPr>
              <a:t>d) _ = D * D</a:t>
            </a:r>
          </a:p>
          <a:p>
            <a:pPr eaLnBrk="1" hangingPunct="1">
              <a:spcBef>
                <a:spcPct val="0"/>
              </a:spcBef>
              <a:buFontTx/>
              <a:buNone/>
            </a:pPr>
            <a:endParaRPr lang="en-US" altLang="en-US" dirty="0">
              <a:latin typeface="Arial" panose="020B0604020202020204" pitchFamily="34" charset="0"/>
            </a:endParaRPr>
          </a:p>
        </p:txBody>
      </p:sp>
      <p:sp>
        <p:nvSpPr>
          <p:cNvPr id="27658" name="TextBox 12"/>
          <p:cNvSpPr txBox="1">
            <a:spLocks noChangeArrowheads="1"/>
          </p:cNvSpPr>
          <p:nvPr/>
        </p:nvSpPr>
        <p:spPr bwMode="auto">
          <a:xfrm>
            <a:off x="-23069" y="3094937"/>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A</a:t>
            </a:r>
          </a:p>
        </p:txBody>
      </p:sp>
      <p:sp>
        <p:nvSpPr>
          <p:cNvPr id="27659" name="TextBox 13"/>
          <p:cNvSpPr txBox="1">
            <a:spLocks noChangeArrowheads="1"/>
          </p:cNvSpPr>
          <p:nvPr/>
        </p:nvSpPr>
        <p:spPr bwMode="auto">
          <a:xfrm>
            <a:off x="1549556" y="3047856"/>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B</a:t>
            </a:r>
          </a:p>
        </p:txBody>
      </p:sp>
      <p:sp>
        <p:nvSpPr>
          <p:cNvPr id="27660" name="TextBox 14"/>
          <p:cNvSpPr txBox="1">
            <a:spLocks noChangeArrowheads="1"/>
          </p:cNvSpPr>
          <p:nvPr/>
        </p:nvSpPr>
        <p:spPr bwMode="auto">
          <a:xfrm>
            <a:off x="-52628" y="459486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C</a:t>
            </a:r>
          </a:p>
        </p:txBody>
      </p:sp>
      <p:sp>
        <p:nvSpPr>
          <p:cNvPr id="27661" name="TextBox 15"/>
          <p:cNvSpPr txBox="1">
            <a:spLocks noChangeArrowheads="1"/>
          </p:cNvSpPr>
          <p:nvPr/>
        </p:nvSpPr>
        <p:spPr bwMode="auto">
          <a:xfrm>
            <a:off x="3169920" y="866531"/>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D</a:t>
            </a:r>
          </a:p>
        </p:txBody>
      </p:sp>
      <p:pic>
        <p:nvPicPr>
          <p:cNvPr id="27662" name="Picture 8" descr="C:\Users\Hoiem\Documents\Classes\Computational Photography - Fall 2010\lectures\figs\filters\fil_pairs\fil_shift.png"/>
          <p:cNvPicPr>
            <a:picLocks noChangeAspect="1" noChangeArrowheads="1"/>
          </p:cNvPicPr>
          <p:nvPr/>
        </p:nvPicPr>
        <p:blipFill>
          <a:blip r:embed="rId8" cstate="hqprint">
            <a:extLst>
              <a:ext uri="{28A0092B-C50C-407E-A947-70E740481C1C}">
                <a14:useLocalDpi xmlns:a14="http://schemas.microsoft.com/office/drawing/2010/main"/>
              </a:ext>
            </a:extLst>
          </a:blip>
          <a:srcRect l="9375" t="41667" r="7292" b="41666"/>
          <a:stretch>
            <a:fillRect/>
          </a:stretch>
        </p:blipFill>
        <p:spPr bwMode="auto">
          <a:xfrm>
            <a:off x="255585" y="6194572"/>
            <a:ext cx="2438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3" name="TextBox 17"/>
          <p:cNvSpPr txBox="1">
            <a:spLocks noChangeArrowheads="1"/>
          </p:cNvSpPr>
          <p:nvPr/>
        </p:nvSpPr>
        <p:spPr bwMode="auto">
          <a:xfrm>
            <a:off x="-49215" y="6150122"/>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E</a:t>
            </a:r>
          </a:p>
        </p:txBody>
      </p:sp>
      <p:pic>
        <p:nvPicPr>
          <p:cNvPr id="27664" name="Picture 9" descr="C:\Users\Hoiem\Documents\Classes\Computational Photography - Fall 2010\lectures\figs\filters\fil_pairs\im_gaus.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503146" y="906462"/>
            <a:ext cx="2632227" cy="167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5" name="TextBox 19"/>
          <p:cNvSpPr txBox="1">
            <a:spLocks noChangeArrowheads="1"/>
          </p:cNvSpPr>
          <p:nvPr/>
        </p:nvSpPr>
        <p:spPr bwMode="auto">
          <a:xfrm>
            <a:off x="3148672" y="2873394"/>
            <a:ext cx="374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F</a:t>
            </a:r>
          </a:p>
        </p:txBody>
      </p:sp>
      <p:pic>
        <p:nvPicPr>
          <p:cNvPr id="27666" name="Picture 10" descr="C:\Users\Hoiem\Documents\Classes\Computational Photography - Fall 2010\lectures\figs\filters\fil_pairs\im_sobel.png"/>
          <p:cNvPicPr>
            <a:picLocks noChangeAspect="1" noChangeArrowheads="1"/>
          </p:cNvPicPr>
          <p:nvPr/>
        </p:nvPicPr>
        <p:blipFill>
          <a:blip r:embed="rId10" cstate="print">
            <a:extLst>
              <a:ext uri="{28A0092B-C50C-407E-A947-70E740481C1C}">
                <a14:useLocalDpi xmlns:a14="http://schemas.microsoft.com/office/drawing/2010/main"/>
              </a:ext>
            </a:extLst>
          </a:blip>
          <a:srcRect l="9375" t="13889" r="8333" b="13889"/>
          <a:stretch>
            <a:fillRect/>
          </a:stretch>
        </p:blipFill>
        <p:spPr bwMode="auto">
          <a:xfrm>
            <a:off x="4876800" y="4788495"/>
            <a:ext cx="2786132" cy="18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7" name="TextBox 21"/>
          <p:cNvSpPr txBox="1">
            <a:spLocks noChangeArrowheads="1"/>
          </p:cNvSpPr>
          <p:nvPr/>
        </p:nvSpPr>
        <p:spPr bwMode="auto">
          <a:xfrm>
            <a:off x="4609334" y="4729905"/>
            <a:ext cx="36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G</a:t>
            </a:r>
          </a:p>
        </p:txBody>
      </p:sp>
      <p:sp>
        <p:nvSpPr>
          <p:cNvPr id="27668" name="TextBox 22"/>
          <p:cNvSpPr txBox="1">
            <a:spLocks noChangeArrowheads="1"/>
          </p:cNvSpPr>
          <p:nvPr/>
        </p:nvSpPr>
        <p:spPr bwMode="auto">
          <a:xfrm>
            <a:off x="6179549" y="866531"/>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H</a:t>
            </a:r>
          </a:p>
        </p:txBody>
      </p:sp>
      <p:pic>
        <p:nvPicPr>
          <p:cNvPr id="27669" name="Picture 11" descr="C:\Users\Hoiem\Documents\Classes\Computational Photography - Fall 2010\lectures\figs\filters\fil_pairs\im_im.pn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l="12672" t="14799" r="8974" b="18373"/>
          <a:stretch/>
        </p:blipFill>
        <p:spPr bwMode="auto">
          <a:xfrm>
            <a:off x="6455064" y="2880361"/>
            <a:ext cx="2663190" cy="170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0" name="TextBox 24"/>
          <p:cNvSpPr txBox="1">
            <a:spLocks noChangeArrowheads="1"/>
          </p:cNvSpPr>
          <p:nvPr/>
        </p:nvSpPr>
        <p:spPr bwMode="auto">
          <a:xfrm>
            <a:off x="6205826" y="2827513"/>
            <a:ext cx="249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I</a:t>
            </a:r>
          </a:p>
        </p:txBody>
      </p:sp>
      <p:sp>
        <p:nvSpPr>
          <p:cNvPr id="27672" name="TextBox 27"/>
          <p:cNvSpPr txBox="1">
            <a:spLocks noChangeArrowheads="1"/>
          </p:cNvSpPr>
          <p:nvPr/>
        </p:nvSpPr>
        <p:spPr bwMode="auto">
          <a:xfrm>
            <a:off x="6156526" y="268565"/>
            <a:ext cx="26789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 = Convolution operator</a:t>
            </a:r>
          </a:p>
        </p:txBody>
      </p:sp>
      <p:sp>
        <p:nvSpPr>
          <p:cNvPr id="25" name="TextBox 24"/>
          <p:cNvSpPr txBox="1"/>
          <p:nvPr/>
        </p:nvSpPr>
        <p:spPr>
          <a:xfrm>
            <a:off x="8441564" y="6550223"/>
            <a:ext cx="702436" cy="307777"/>
          </a:xfrm>
          <a:prstGeom prst="rect">
            <a:avLst/>
          </a:prstGeom>
          <a:noFill/>
        </p:spPr>
        <p:txBody>
          <a:bodyPr wrap="none">
            <a:spAutoFit/>
          </a:bodyPr>
          <a:lstStyle/>
          <a:p>
            <a:pPr eaLnBrk="1" hangingPunct="1">
              <a:defRPr/>
            </a:pPr>
            <a:r>
              <a:rPr lang="en-US" sz="1400" dirty="0" err="1">
                <a:solidFill>
                  <a:schemeClr val="bg1">
                    <a:lumMod val="50000"/>
                  </a:schemeClr>
                </a:solidFill>
                <a:latin typeface="Arial" charset="0"/>
                <a:cs typeface="+mn-cs"/>
              </a:rPr>
              <a:t>Hoiem</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21892753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atin typeface="Calibri" charset="0"/>
              </a:rPr>
              <a:t>Frequency Spectra</a:t>
            </a:r>
          </a:p>
        </p:txBody>
      </p:sp>
      <p:sp>
        <p:nvSpPr>
          <p:cNvPr id="32771" name="Rectangle 3"/>
          <p:cNvSpPr>
            <a:spLocks noGrp="1" noChangeArrowheads="1"/>
          </p:cNvSpPr>
          <p:nvPr>
            <p:ph type="body" idx="1"/>
          </p:nvPr>
        </p:nvSpPr>
        <p:spPr/>
        <p:txBody>
          <a:bodyPr/>
          <a:lstStyle/>
          <a:p>
            <a:r>
              <a:rPr lang="en-US">
                <a:latin typeface="Arial Unicode MS" charset="0"/>
                <a:cs typeface="Arial Unicode MS" charset="0"/>
              </a:rPr>
              <a:t>example : </a:t>
            </a:r>
            <a:r>
              <a:rPr lang="en-US" i="1">
                <a:latin typeface="Times New Roman" charset="0"/>
                <a:ea typeface="Arial Unicode MS" charset="0"/>
                <a:cs typeface="Times New Roman" charset="0"/>
              </a:rPr>
              <a:t>g</a:t>
            </a:r>
            <a:r>
              <a:rPr lang="en-US">
                <a:latin typeface="Times New Roman" charset="0"/>
                <a:ea typeface="Arial Unicode MS" charset="0"/>
                <a:cs typeface="Times New Roman" charset="0"/>
              </a:rPr>
              <a:t>(</a:t>
            </a:r>
            <a:r>
              <a:rPr lang="en-US" i="1">
                <a:solidFill>
                  <a:schemeClr val="hlink"/>
                </a:solidFill>
                <a:latin typeface="Times New Roman" charset="0"/>
                <a:ea typeface="Arial Unicode MS" charset="0"/>
                <a:cs typeface="Times New Roman" charset="0"/>
              </a:rPr>
              <a:t>t</a:t>
            </a:r>
            <a:r>
              <a:rPr lang="en-US">
                <a:latin typeface="Times New Roman" charset="0"/>
                <a:ea typeface="Arial Unicode MS" charset="0"/>
                <a:cs typeface="Times New Roman" charset="0"/>
              </a:rPr>
              <a:t>)</a:t>
            </a:r>
            <a:r>
              <a:rPr lang="en-US" i="1">
                <a:latin typeface="Times New Roman" charset="0"/>
                <a:ea typeface="Arial Unicode MS" charset="0"/>
                <a:cs typeface="Times New Roman" charset="0"/>
              </a:rPr>
              <a:t> = </a:t>
            </a:r>
            <a:r>
              <a:rPr lang="en-US">
                <a:latin typeface="Times New Roman" charset="0"/>
                <a:ea typeface="Arial Unicode MS" charset="0"/>
                <a:cs typeface="Times New Roman" charset="0"/>
              </a:rPr>
              <a:t>sin(</a:t>
            </a:r>
            <a:r>
              <a:rPr lang="en-US" i="1">
                <a:latin typeface="Times New Roman" charset="0"/>
                <a:ea typeface="Arial Unicode MS" charset="0"/>
                <a:cs typeface="Times New Roman" charset="0"/>
              </a:rPr>
              <a:t>2</a:t>
            </a:r>
            <a:r>
              <a:rPr lang="el-GR" i="1">
                <a:latin typeface="Times New Roman" charset="0"/>
                <a:ea typeface="Arial Unicode MS" charset="0"/>
                <a:cs typeface="Times New Roman" charset="0"/>
              </a:rPr>
              <a:t>π</a:t>
            </a:r>
            <a:r>
              <a:rPr lang="en-US" i="1">
                <a:latin typeface="Times New Roman" charset="0"/>
                <a:ea typeface="Arial Unicode MS" charset="0"/>
                <a:cs typeface="Times New Roman" charset="0"/>
              </a:rPr>
              <a:t>f </a:t>
            </a:r>
            <a:r>
              <a:rPr lang="en-US" i="1">
                <a:solidFill>
                  <a:schemeClr val="hlink"/>
                </a:solidFill>
                <a:latin typeface="Times New Roman" charset="0"/>
                <a:ea typeface="Arial Unicode MS" charset="0"/>
                <a:cs typeface="Times New Roman" charset="0"/>
              </a:rPr>
              <a:t>t</a:t>
            </a:r>
            <a:r>
              <a:rPr lang="en-US">
                <a:latin typeface="Times New Roman" charset="0"/>
                <a:ea typeface="Arial Unicode MS" charset="0"/>
                <a:cs typeface="Times New Roman" charset="0"/>
              </a:rPr>
              <a:t>)</a:t>
            </a:r>
            <a:r>
              <a:rPr lang="en-US" i="1">
                <a:latin typeface="Times New Roman" charset="0"/>
                <a:ea typeface="Arial Unicode MS" charset="0"/>
                <a:cs typeface="Times New Roman" charset="0"/>
              </a:rPr>
              <a:t> + </a:t>
            </a:r>
            <a:r>
              <a:rPr lang="en-US">
                <a:latin typeface="Times New Roman" charset="0"/>
                <a:ea typeface="Arial Unicode MS" charset="0"/>
                <a:cs typeface="Times New Roman" charset="0"/>
              </a:rPr>
              <a:t>(</a:t>
            </a:r>
            <a:r>
              <a:rPr lang="en-US" i="1">
                <a:latin typeface="Times New Roman" charset="0"/>
                <a:ea typeface="Arial Unicode MS" charset="0"/>
                <a:cs typeface="Times New Roman" charset="0"/>
              </a:rPr>
              <a:t>1/3</a:t>
            </a:r>
            <a:r>
              <a:rPr lang="en-US">
                <a:latin typeface="Times New Roman" charset="0"/>
                <a:ea typeface="Arial Unicode MS" charset="0"/>
                <a:cs typeface="Times New Roman" charset="0"/>
              </a:rPr>
              <a:t>)sin(</a:t>
            </a:r>
            <a:r>
              <a:rPr lang="en-US" i="1">
                <a:latin typeface="Times New Roman" charset="0"/>
                <a:ea typeface="Arial Unicode MS" charset="0"/>
                <a:cs typeface="Times New Roman" charset="0"/>
              </a:rPr>
              <a:t>2</a:t>
            </a:r>
            <a:r>
              <a:rPr lang="el-GR" i="1">
                <a:latin typeface="Times New Roman" charset="0"/>
                <a:ea typeface="Arial Unicode MS" charset="0"/>
                <a:cs typeface="Times New Roman" charset="0"/>
              </a:rPr>
              <a:t>π</a:t>
            </a:r>
            <a:r>
              <a:rPr lang="en-US">
                <a:latin typeface="Times New Roman" charset="0"/>
                <a:ea typeface="Arial Unicode MS" charset="0"/>
                <a:cs typeface="Times New Roman" charset="0"/>
              </a:rPr>
              <a:t>(</a:t>
            </a:r>
            <a:r>
              <a:rPr lang="en-US" i="1">
                <a:latin typeface="Times New Roman" charset="0"/>
                <a:ea typeface="Arial Unicode MS" charset="0"/>
                <a:cs typeface="Times New Roman" charset="0"/>
              </a:rPr>
              <a:t>3f</a:t>
            </a:r>
            <a:r>
              <a:rPr lang="en-US">
                <a:latin typeface="Times New Roman" charset="0"/>
                <a:ea typeface="Arial Unicode MS" charset="0"/>
                <a:cs typeface="Times New Roman" charset="0"/>
              </a:rPr>
              <a:t>) </a:t>
            </a:r>
            <a:r>
              <a:rPr lang="en-US" i="1">
                <a:solidFill>
                  <a:schemeClr val="hlink"/>
                </a:solidFill>
                <a:latin typeface="Times New Roman" charset="0"/>
                <a:ea typeface="Arial Unicode MS" charset="0"/>
                <a:cs typeface="Times New Roman" charset="0"/>
              </a:rPr>
              <a:t>t</a:t>
            </a:r>
            <a:r>
              <a:rPr lang="en-US">
                <a:latin typeface="Times New Roman" charset="0"/>
                <a:ea typeface="Arial Unicode MS" charset="0"/>
                <a:cs typeface="Times New Roman" charset="0"/>
              </a:rPr>
              <a:t>)</a:t>
            </a:r>
          </a:p>
        </p:txBody>
      </p:sp>
      <p:pic>
        <p:nvPicPr>
          <p:cNvPr id="32772" name="Picture 4"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23352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0" y="2362200"/>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6" descr="a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2360613"/>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 Box 7"/>
          <p:cNvSpPr txBox="1">
            <a:spLocks noChangeArrowheads="1"/>
          </p:cNvSpPr>
          <p:nvPr/>
        </p:nvSpPr>
        <p:spPr bwMode="auto">
          <a:xfrm>
            <a:off x="2857500" y="31242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2776" name="Text Box 8"/>
          <p:cNvSpPr txBox="1">
            <a:spLocks noChangeArrowheads="1"/>
          </p:cNvSpPr>
          <p:nvPr/>
        </p:nvSpPr>
        <p:spPr bwMode="auto">
          <a:xfrm>
            <a:off x="5829300" y="32004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pic>
        <p:nvPicPr>
          <p:cNvPr id="32777" name="Picture 9" descr="a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850" y="4743450"/>
            <a:ext cx="29908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953375" y="6550025"/>
            <a:ext cx="1190625" cy="307975"/>
          </a:xfrm>
          <a:prstGeom prst="rect">
            <a:avLst/>
          </a:prstGeom>
          <a:noFill/>
        </p:spPr>
        <p:txBody>
          <a:bodyPr wrap="none">
            <a:spAutoFit/>
          </a:bodyPr>
          <a:lstStyle/>
          <a:p>
            <a:pPr>
              <a:defRPr/>
            </a:pPr>
            <a:r>
              <a:rPr lang="en-US" sz="1400" dirty="0">
                <a:solidFill>
                  <a:schemeClr val="bg1">
                    <a:lumMod val="50000"/>
                  </a:schemeClr>
                </a:solidFill>
                <a:ea typeface="+mn-ea"/>
                <a:cs typeface="+mn-cs"/>
              </a:rPr>
              <a:t>Slides: Efros</a:t>
            </a:r>
          </a:p>
        </p:txBody>
      </p:sp>
      <p:sp>
        <p:nvSpPr>
          <p:cNvPr id="2" name="TextBox 1"/>
          <p:cNvSpPr txBox="1"/>
          <p:nvPr/>
        </p:nvSpPr>
        <p:spPr>
          <a:xfrm>
            <a:off x="1212145" y="5369013"/>
            <a:ext cx="1594555" cy="369332"/>
          </a:xfrm>
          <a:prstGeom prst="rect">
            <a:avLst/>
          </a:prstGeom>
          <a:noFill/>
        </p:spPr>
        <p:txBody>
          <a:bodyPr wrap="square" rtlCol="0">
            <a:spAutoFit/>
          </a:bodyPr>
          <a:lstStyle/>
          <a:p>
            <a:r>
              <a:rPr lang="en-US" dirty="0" smtClean="0"/>
              <a:t>amplitude</a:t>
            </a:r>
            <a:endParaRPr lang="en-US" dirty="0"/>
          </a:p>
        </p:txBody>
      </p:sp>
    </p:spTree>
    <p:extLst>
      <p:ext uri="{BB962C8B-B14F-4D97-AF65-F5344CB8AC3E}">
        <p14:creationId xmlns:p14="http://schemas.microsoft.com/office/powerpoint/2010/main" val="17251795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decompose signals into sine waves?</a:t>
            </a:r>
            <a:endParaRPr lang="en-US" dirty="0"/>
          </a:p>
        </p:txBody>
      </p:sp>
      <p:sp>
        <p:nvSpPr>
          <p:cNvPr id="3" name="Content Placeholder 2"/>
          <p:cNvSpPr>
            <a:spLocks noGrp="1"/>
          </p:cNvSpPr>
          <p:nvPr>
            <p:ph idx="1"/>
          </p:nvPr>
        </p:nvSpPr>
        <p:spPr/>
        <p:txBody>
          <a:bodyPr/>
          <a:lstStyle/>
          <a:p>
            <a:r>
              <a:rPr lang="en-US" dirty="0" smtClean="0"/>
              <a:t>Why don’t we represent the system with some other periodic signals? </a:t>
            </a:r>
            <a:endParaRPr lang="en-US" dirty="0"/>
          </a:p>
          <a:p>
            <a:r>
              <a:rPr lang="en-US" dirty="0" smtClean="0"/>
              <a:t>Sine wave is the only waveform that doesn’t change shape when subject to a linear-time-invariant (LTI) system. Input sinusoids, output will be sinusoids. </a:t>
            </a:r>
          </a:p>
          <a:p>
            <a:r>
              <a:rPr lang="en-US" dirty="0" smtClean="0"/>
              <a:t>Convolution, image domain filtering,  is LTI. </a:t>
            </a:r>
          </a:p>
        </p:txBody>
      </p:sp>
    </p:spTree>
    <p:extLst>
      <p:ext uri="{BB962C8B-B14F-4D97-AF65-F5344CB8AC3E}">
        <p14:creationId xmlns:p14="http://schemas.microsoft.com/office/powerpoint/2010/main" val="416543210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transform</a:t>
            </a:r>
            <a:endParaRPr lang="en-US" dirty="0"/>
          </a:p>
        </p:txBody>
      </p:sp>
      <p:pic>
        <p:nvPicPr>
          <p:cNvPr id="6" name="Fourier_transform_time_and_frequency_domains_(small).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7000" y="1905000"/>
            <a:ext cx="3810000" cy="3048000"/>
          </a:xfrm>
          <a:prstGeom prst="rect">
            <a:avLst/>
          </a:prstGeom>
        </p:spPr>
      </p:pic>
    </p:spTree>
    <p:extLst>
      <p:ext uri="{BB962C8B-B14F-4D97-AF65-F5344CB8AC3E}">
        <p14:creationId xmlns:p14="http://schemas.microsoft.com/office/powerpoint/2010/main" val="253970957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atin typeface="Calibri" charset="0"/>
              </a:rPr>
              <a:t>Frequency Spectra</a:t>
            </a:r>
          </a:p>
        </p:txBody>
      </p:sp>
      <p:sp>
        <p:nvSpPr>
          <p:cNvPr id="33795" name="Rectangle 3"/>
          <p:cNvSpPr>
            <a:spLocks noGrp="1" noChangeArrowheads="1"/>
          </p:cNvSpPr>
          <p:nvPr>
            <p:ph type="body" idx="1"/>
          </p:nvPr>
        </p:nvSpPr>
        <p:spPr/>
        <p:txBody>
          <a:bodyPr/>
          <a:lstStyle/>
          <a:p>
            <a:r>
              <a:rPr lang="en-US" sz="2400" dirty="0" smtClean="0">
                <a:latin typeface="Calibri" charset="0"/>
                <a:ea typeface="Arial Unicode MS" charset="0"/>
                <a:cs typeface="Times New Roman" charset="0"/>
              </a:rPr>
              <a:t>Consider a square wave f(x) </a:t>
            </a:r>
            <a:endParaRPr lang="en-US" sz="2400" dirty="0">
              <a:latin typeface="Calibri" charset="0"/>
              <a:ea typeface="Arial Unicode MS" charset="0"/>
              <a:cs typeface="Times New Roman" charset="0"/>
            </a:endParaRPr>
          </a:p>
        </p:txBody>
      </p:sp>
      <p:pic>
        <p:nvPicPr>
          <p:cNvPr id="33796" name="Picture 2" descr="File:Waveforms.svg"/>
          <p:cNvPicPr>
            <a:picLocks noChangeAspect="1" noChangeArrowheads="1"/>
          </p:cNvPicPr>
          <p:nvPr/>
        </p:nvPicPr>
        <p:blipFill>
          <a:blip r:embed="rId2">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82006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descr="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52675"/>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6"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51088"/>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7"/>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4821" name="Text Box 8"/>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pic>
        <p:nvPicPr>
          <p:cNvPr id="34822" name="Picture 9" descr="a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684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 Box 10"/>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4824" name="Rectangle 13"/>
          <p:cNvSpPr>
            <a:spLocks noGrp="1" noChangeArrowheads="1"/>
          </p:cNvSpPr>
          <p:nvPr>
            <p:ph type="title"/>
          </p:nvPr>
        </p:nvSpPr>
        <p:spPr/>
        <p:txBody>
          <a:bodyPr/>
          <a:lstStyle/>
          <a:p>
            <a:r>
              <a:rPr lang="en-US">
                <a:latin typeface="Calibri" charset="0"/>
              </a:rPr>
              <a:t>Frequency Spectra</a:t>
            </a:r>
          </a:p>
        </p:txBody>
      </p:sp>
      <p:pic>
        <p:nvPicPr>
          <p:cNvPr id="34825"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85260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5843"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5844"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5845" name="Picture 8"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98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9" descr="a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81538"/>
            <a:ext cx="25146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0" descr="a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476500"/>
            <a:ext cx="2438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Rectangle 13"/>
          <p:cNvSpPr>
            <a:spLocks noGrp="1" noChangeArrowheads="1"/>
          </p:cNvSpPr>
          <p:nvPr>
            <p:ph type="title"/>
          </p:nvPr>
        </p:nvSpPr>
        <p:spPr/>
        <p:txBody>
          <a:bodyPr/>
          <a:lstStyle/>
          <a:p>
            <a:r>
              <a:rPr lang="en-US">
                <a:latin typeface="Calibri" charset="0"/>
              </a:rPr>
              <a:t>Frequency Spectra</a:t>
            </a:r>
          </a:p>
        </p:txBody>
      </p:sp>
      <p:pic>
        <p:nvPicPr>
          <p:cNvPr id="35849"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82160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6867"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6868"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6869" name="Picture 8" descr="a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14600"/>
            <a:ext cx="25146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9" descr="a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65663"/>
            <a:ext cx="25146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10" descr="a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14600"/>
            <a:ext cx="25146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13"/>
          <p:cNvSpPr>
            <a:spLocks noGrp="1" noChangeArrowheads="1"/>
          </p:cNvSpPr>
          <p:nvPr>
            <p:ph type="title"/>
          </p:nvPr>
        </p:nvSpPr>
        <p:spPr/>
        <p:txBody>
          <a:bodyPr/>
          <a:lstStyle/>
          <a:p>
            <a:r>
              <a:rPr lang="en-US">
                <a:latin typeface="Calibri" charset="0"/>
              </a:rPr>
              <a:t>Frequency Spectra</a:t>
            </a:r>
          </a:p>
        </p:txBody>
      </p:sp>
      <p:pic>
        <p:nvPicPr>
          <p:cNvPr id="36873"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766947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7891"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7892"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7893" name="Picture 8" descr="a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463800"/>
            <a:ext cx="25717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9" descr="a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438400"/>
            <a:ext cx="26003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668838"/>
            <a:ext cx="2552700"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14"/>
          <p:cNvSpPr>
            <a:spLocks noGrp="1" noChangeArrowheads="1"/>
          </p:cNvSpPr>
          <p:nvPr>
            <p:ph type="title"/>
          </p:nvPr>
        </p:nvSpPr>
        <p:spPr/>
        <p:txBody>
          <a:bodyPr/>
          <a:lstStyle/>
          <a:p>
            <a:r>
              <a:rPr lang="en-US">
                <a:latin typeface="Calibri" charset="0"/>
              </a:rPr>
              <a:t>Frequency Spectra</a:t>
            </a:r>
          </a:p>
        </p:txBody>
      </p:sp>
      <p:pic>
        <p:nvPicPr>
          <p:cNvPr id="37897"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1852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8915"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8916" name="Text Box 7"/>
          <p:cNvSpPr txBox="1">
            <a:spLocks noChangeArrowheads="1"/>
          </p:cNvSpPr>
          <p:nvPr/>
        </p:nvSpPr>
        <p:spPr bwMode="auto">
          <a:xfrm>
            <a:off x="3086100" y="53609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8917" name="Picture 8" descr="a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46338"/>
            <a:ext cx="25908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descr="a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4668838"/>
            <a:ext cx="2514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446338"/>
            <a:ext cx="2601913"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Rectangle 12"/>
          <p:cNvSpPr>
            <a:spLocks noGrp="1" noChangeArrowheads="1"/>
          </p:cNvSpPr>
          <p:nvPr>
            <p:ph type="body" idx="1"/>
          </p:nvPr>
        </p:nvSpPr>
        <p:spPr/>
        <p:txBody>
          <a:bodyPr/>
          <a:lstStyle/>
          <a:p>
            <a:pPr>
              <a:buFont typeface="Arial" charset="0"/>
              <a:buNone/>
            </a:pPr>
            <a:endParaRPr lang="ru-RU">
              <a:latin typeface="Calibri" charset="0"/>
            </a:endParaRPr>
          </a:p>
        </p:txBody>
      </p:sp>
      <p:sp>
        <p:nvSpPr>
          <p:cNvPr id="38921" name="Rectangle 14"/>
          <p:cNvSpPr>
            <a:spLocks noGrp="1" noChangeArrowheads="1"/>
          </p:cNvSpPr>
          <p:nvPr>
            <p:ph type="title"/>
          </p:nvPr>
        </p:nvSpPr>
        <p:spPr/>
        <p:txBody>
          <a:bodyPr/>
          <a:lstStyle/>
          <a:p>
            <a:r>
              <a:rPr lang="en-US">
                <a:latin typeface="Calibri" charset="0"/>
              </a:rPr>
              <a:t>Frequency Spectra</a:t>
            </a:r>
          </a:p>
        </p:txBody>
      </p:sp>
      <p:pic>
        <p:nvPicPr>
          <p:cNvPr id="38922"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2983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9939" name="Picture 6"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4064000"/>
            <a:ext cx="29908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9940" name="Object 8"/>
          <p:cNvGraphicFramePr>
            <a:graphicFrameLocks noChangeAspect="1"/>
          </p:cNvGraphicFramePr>
          <p:nvPr/>
        </p:nvGraphicFramePr>
        <p:xfrm>
          <a:off x="3552825" y="2870200"/>
          <a:ext cx="2352675" cy="989013"/>
        </p:xfrm>
        <a:graphic>
          <a:graphicData uri="http://schemas.openxmlformats.org/presentationml/2006/ole">
            <mc:AlternateContent xmlns:mc="http://schemas.openxmlformats.org/markup-compatibility/2006">
              <mc:Choice xmlns:v="urn:schemas-microsoft-com:vml" Requires="v">
                <p:oleObj spid="_x0000_s11513" name="Equation" r:id="rId4" imgW="1028254" imgH="431613" progId="Equation.3">
                  <p:embed/>
                </p:oleObj>
              </mc:Choice>
              <mc:Fallback>
                <p:oleObj name="Equation" r:id="rId4" imgW="1028254"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2870200"/>
                        <a:ext cx="2352675" cy="989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1" name="Rectangle 10"/>
          <p:cNvSpPr>
            <a:spLocks noGrp="1" noChangeArrowheads="1"/>
          </p:cNvSpPr>
          <p:nvPr>
            <p:ph type="title"/>
          </p:nvPr>
        </p:nvSpPr>
        <p:spPr/>
        <p:txBody>
          <a:bodyPr/>
          <a:lstStyle/>
          <a:p>
            <a:r>
              <a:rPr lang="en-US">
                <a:latin typeface="Calibri" charset="0"/>
              </a:rPr>
              <a:t>Frequency Spectra</a:t>
            </a:r>
          </a:p>
        </p:txBody>
      </p:sp>
      <p:sp>
        <p:nvSpPr>
          <p:cNvPr id="39942" name="Rectangle 11"/>
          <p:cNvSpPr>
            <a:spLocks noGrp="1" noChangeArrowheads="1"/>
          </p:cNvSpPr>
          <p:nvPr>
            <p:ph type="body" idx="1"/>
          </p:nvPr>
        </p:nvSpPr>
        <p:spPr/>
        <p:txBody>
          <a:bodyPr/>
          <a:lstStyle/>
          <a:p>
            <a:endParaRPr lang="ru-RU">
              <a:latin typeface="Calibri" charset="0"/>
            </a:endParaRPr>
          </a:p>
        </p:txBody>
      </p:sp>
      <p:pic>
        <p:nvPicPr>
          <p:cNvPr id="39943" name="Picture 2" descr="File:Waveforms.svg"/>
          <p:cNvPicPr>
            <a:picLocks noChangeAspect="1" noChangeArrowheads="1"/>
          </p:cNvPicPr>
          <p:nvPr/>
        </p:nvPicPr>
        <p:blipFill>
          <a:blip r:embed="rId6">
            <a:extLst>
              <a:ext uri="{28A0092B-C50C-407E-A947-70E740481C1C}">
                <a14:useLocalDpi xmlns:a14="http://schemas.microsoft.com/office/drawing/2010/main" val="0"/>
              </a:ext>
            </a:extLst>
          </a:blip>
          <a:srcRect l="5263" t="29333" r="46317" b="53333"/>
          <a:stretch>
            <a:fillRect/>
          </a:stretch>
        </p:blipFill>
        <p:spPr bwMode="auto">
          <a:xfrm>
            <a:off x="381000" y="25146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9646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a:t>Review: questions</a:t>
            </a:r>
          </a:p>
        </p:txBody>
      </p:sp>
      <p:sp>
        <p:nvSpPr>
          <p:cNvPr id="25603" name="Content Placeholder 2"/>
          <p:cNvSpPr>
            <a:spLocks noGrp="1"/>
          </p:cNvSpPr>
          <p:nvPr>
            <p:ph idx="1"/>
          </p:nvPr>
        </p:nvSpPr>
        <p:spPr/>
        <p:txBody>
          <a:bodyPr>
            <a:normAutofit lnSpcReduction="10000"/>
          </a:bodyPr>
          <a:lstStyle/>
          <a:p>
            <a:pPr marL="514350" indent="-514350">
              <a:buFont typeface="Calibri" panose="020F0502020204030204" pitchFamily="34" charset="0"/>
              <a:buAutoNum type="arabicPeriod"/>
            </a:pPr>
            <a:r>
              <a:rPr lang="en-US" altLang="en-US" dirty="0"/>
              <a:t>Write down a 3x3 filter that both:</a:t>
            </a:r>
          </a:p>
          <a:p>
            <a:pPr marL="857250" lvl="1" indent="-457200">
              <a:buFontTx/>
              <a:buChar char="-"/>
            </a:pPr>
            <a:r>
              <a:rPr lang="en-US" altLang="en-US" dirty="0"/>
              <a:t>Returns a positive value if the average value of the 4-adjacent neighbors is less than the center,</a:t>
            </a:r>
          </a:p>
          <a:p>
            <a:pPr marL="857250" lvl="1" indent="-457200">
              <a:buFontTx/>
              <a:buChar char="-"/>
            </a:pPr>
            <a:r>
              <a:rPr lang="en-US" altLang="en-US" dirty="0"/>
              <a:t>Returns a negative value otherwise.</a:t>
            </a:r>
          </a:p>
          <a:p>
            <a:pPr marL="514350" indent="-514350">
              <a:buFont typeface="Calibri" panose="020F0502020204030204" pitchFamily="34" charset="0"/>
              <a:buAutoNum type="arabicPeriod"/>
            </a:pPr>
            <a:endParaRPr lang="en-US" altLang="en-US" dirty="0"/>
          </a:p>
          <a:p>
            <a:pPr marL="514350" indent="-514350">
              <a:buFont typeface="Calibri" panose="020F0502020204030204" pitchFamily="34" charset="0"/>
              <a:buAutoNum type="arabicPeriod"/>
            </a:pPr>
            <a:r>
              <a:rPr lang="en-US" altLang="en-US" dirty="0"/>
              <a:t>Write down a filter that will compute the gradient in the x-direction:</a:t>
            </a:r>
          </a:p>
          <a:p>
            <a:pPr marL="514350" indent="-514350">
              <a:buFont typeface="Arial" panose="020B0604020202020204" pitchFamily="34" charset="0"/>
              <a:buNone/>
            </a:pPr>
            <a:r>
              <a:rPr lang="en-US" altLang="en-US" dirty="0"/>
              <a:t>	</a:t>
            </a:r>
            <a:r>
              <a:rPr lang="en-US" altLang="en-US" sz="2000" dirty="0" err="1">
                <a:latin typeface="Courier New" panose="02070309020205020404" pitchFamily="49" charset="0"/>
                <a:cs typeface="Courier New" panose="02070309020205020404" pitchFamily="49" charset="0"/>
              </a:rPr>
              <a:t>gradx</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x,y</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im</a:t>
            </a:r>
            <a:r>
              <a:rPr lang="en-US" altLang="en-US" sz="2000" dirty="0">
                <a:latin typeface="Courier New" panose="02070309020205020404" pitchFamily="49" charset="0"/>
                <a:cs typeface="Courier New" panose="02070309020205020404" pitchFamily="49" charset="0"/>
              </a:rPr>
              <a:t>(x+1,y) - </a:t>
            </a:r>
            <a:r>
              <a:rPr lang="en-US" altLang="en-US" sz="2000" dirty="0" err="1">
                <a:latin typeface="Courier New" panose="02070309020205020404" pitchFamily="49" charset="0"/>
                <a:cs typeface="Courier New" panose="02070309020205020404" pitchFamily="49" charset="0"/>
              </a:rPr>
              <a:t>im</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x,y</a:t>
            </a:r>
            <a:r>
              <a:rPr lang="en-US" altLang="en-US" sz="2000" dirty="0">
                <a:latin typeface="Courier New" panose="02070309020205020404" pitchFamily="49" charset="0"/>
                <a:cs typeface="Courier New" panose="02070309020205020404" pitchFamily="49" charset="0"/>
              </a:rPr>
              <a:t>) for each x, y</a:t>
            </a:r>
          </a:p>
          <a:p>
            <a:pPr marL="514350" indent="-514350">
              <a:buFont typeface="Arial" panose="020B0604020202020204" pitchFamily="34" charset="0"/>
              <a:buNone/>
            </a:pPr>
            <a:r>
              <a:rPr lang="en-US" altLang="en-US" sz="2000" dirty="0">
                <a:latin typeface="Courier New" panose="02070309020205020404" pitchFamily="49" charset="0"/>
                <a:cs typeface="Courier New" panose="02070309020205020404" pitchFamily="49" charset="0"/>
              </a:rPr>
              <a:t>	</a:t>
            </a:r>
            <a:endParaRPr lang="en-US" altLang="en-US" dirty="0"/>
          </a:p>
        </p:txBody>
      </p:sp>
      <p:sp>
        <p:nvSpPr>
          <p:cNvPr id="4" name="TextBox 3"/>
          <p:cNvSpPr txBox="1"/>
          <p:nvPr/>
        </p:nvSpPr>
        <p:spPr>
          <a:xfrm>
            <a:off x="7942263" y="6550025"/>
            <a:ext cx="1201737" cy="307975"/>
          </a:xfrm>
          <a:prstGeom prst="rect">
            <a:avLst/>
          </a:prstGeom>
          <a:noFill/>
        </p:spPr>
        <p:txBody>
          <a:bodyPr wrap="none">
            <a:spAutoFit/>
          </a:bodyPr>
          <a:lstStyle/>
          <a:p>
            <a:pPr eaLnBrk="1" hangingPunct="1">
              <a:defRPr/>
            </a:pPr>
            <a:r>
              <a:rPr lang="en-US" sz="1400" dirty="0">
                <a:solidFill>
                  <a:schemeClr val="bg1">
                    <a:lumMod val="50000"/>
                  </a:schemeClr>
                </a:solidFill>
                <a:latin typeface="Arial" charset="0"/>
                <a:cs typeface="+mn-cs"/>
              </a:rPr>
              <a:t>Slide: </a:t>
            </a:r>
            <a:r>
              <a:rPr lang="en-US" sz="1400" dirty="0" err="1">
                <a:solidFill>
                  <a:schemeClr val="bg1">
                    <a:lumMod val="50000"/>
                  </a:schemeClr>
                </a:solidFill>
                <a:latin typeface="Arial" charset="0"/>
                <a:cs typeface="+mn-cs"/>
              </a:rPr>
              <a:t>Hoiem</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7585385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Transform</a:t>
            </a:r>
            <a:endParaRPr lang="en-US" dirty="0"/>
          </a:p>
        </p:txBody>
      </p:sp>
      <p:sp>
        <p:nvSpPr>
          <p:cNvPr id="3" name="Content Placeholder 2"/>
          <p:cNvSpPr>
            <a:spLocks noGrp="1"/>
          </p:cNvSpPr>
          <p:nvPr>
            <p:ph idx="1"/>
          </p:nvPr>
        </p:nvSpPr>
        <p:spPr/>
        <p:txBody>
          <a:bodyPr/>
          <a:lstStyle/>
          <a:p>
            <a:r>
              <a:rPr lang="en-US" sz="2400" dirty="0" smtClean="0"/>
              <a:t>Fourier Transform</a:t>
            </a:r>
          </a:p>
          <a:p>
            <a:endParaRPr lang="en-US" dirty="0"/>
          </a:p>
          <a:p>
            <a:endParaRPr lang="en-US" dirty="0" smtClean="0"/>
          </a:p>
          <a:p>
            <a:endParaRPr lang="en-US" dirty="0"/>
          </a:p>
          <a:p>
            <a:endParaRPr lang="en-US" dirty="0" smtClean="0"/>
          </a:p>
          <a:p>
            <a:pPr marL="0" indent="0">
              <a:buNone/>
            </a:pPr>
            <a:r>
              <a:rPr lang="en-US" dirty="0" smtClean="0"/>
              <a:t> </a:t>
            </a:r>
            <a:endParaRPr lang="en-US" dirty="0"/>
          </a:p>
        </p:txBody>
      </p:sp>
      <p:pic>
        <p:nvPicPr>
          <p:cNvPr id="4" name="Picture 3" descr="Screen Shot 2015-02-04 at 9.57.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34" y="2518431"/>
            <a:ext cx="4310837" cy="1137886"/>
          </a:xfrm>
          <a:prstGeom prst="rect">
            <a:avLst/>
          </a:prstGeom>
        </p:spPr>
      </p:pic>
      <p:pic>
        <p:nvPicPr>
          <p:cNvPr id="6" name="Picture 5" descr="Screen Shot 2015-02-04 at 9.59.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679" y="2518431"/>
            <a:ext cx="3769121" cy="862344"/>
          </a:xfrm>
          <a:prstGeom prst="rect">
            <a:avLst/>
          </a:prstGeom>
        </p:spPr>
      </p:pic>
      <p:sp>
        <p:nvSpPr>
          <p:cNvPr id="7" name="TextBox 6"/>
          <p:cNvSpPr txBox="1"/>
          <p:nvPr/>
        </p:nvSpPr>
        <p:spPr>
          <a:xfrm>
            <a:off x="5014871" y="1561616"/>
            <a:ext cx="3181539" cy="830997"/>
          </a:xfrm>
          <a:prstGeom prst="rect">
            <a:avLst/>
          </a:prstGeom>
          <a:noFill/>
        </p:spPr>
        <p:txBody>
          <a:bodyPr wrap="square" rtlCol="0">
            <a:spAutoFit/>
          </a:bodyPr>
          <a:lstStyle/>
          <a:p>
            <a:r>
              <a:rPr lang="en-US" sz="2400" dirty="0" smtClean="0"/>
              <a:t>Inverse Fourier transform</a:t>
            </a:r>
            <a:endParaRPr lang="en-US" sz="2400" dirty="0"/>
          </a:p>
        </p:txBody>
      </p:sp>
      <p:sp>
        <p:nvSpPr>
          <p:cNvPr id="8" name="TextBox 7"/>
          <p:cNvSpPr txBox="1"/>
          <p:nvPr/>
        </p:nvSpPr>
        <p:spPr>
          <a:xfrm>
            <a:off x="704034" y="3637073"/>
            <a:ext cx="3663537" cy="461665"/>
          </a:xfrm>
          <a:prstGeom prst="rect">
            <a:avLst/>
          </a:prstGeom>
          <a:noFill/>
        </p:spPr>
        <p:txBody>
          <a:bodyPr wrap="square" rtlCol="0">
            <a:spAutoFit/>
          </a:bodyPr>
          <a:lstStyle/>
          <a:p>
            <a:pPr algn="ctr"/>
            <a:r>
              <a:rPr lang="en-US" sz="2400" dirty="0" smtClean="0"/>
              <a:t>Time f(t) </a:t>
            </a:r>
            <a:endParaRPr lang="en-US" sz="2400" dirty="0"/>
          </a:p>
        </p:txBody>
      </p:sp>
      <p:sp>
        <p:nvSpPr>
          <p:cNvPr id="9" name="TextBox 8"/>
          <p:cNvSpPr txBox="1"/>
          <p:nvPr/>
        </p:nvSpPr>
        <p:spPr>
          <a:xfrm>
            <a:off x="4725275" y="3616279"/>
            <a:ext cx="3663537" cy="461665"/>
          </a:xfrm>
          <a:prstGeom prst="rect">
            <a:avLst/>
          </a:prstGeom>
          <a:noFill/>
        </p:spPr>
        <p:txBody>
          <a:bodyPr wrap="square" rtlCol="0">
            <a:spAutoFit/>
          </a:bodyPr>
          <a:lstStyle/>
          <a:p>
            <a:pPr algn="ctr"/>
            <a:r>
              <a:rPr lang="en-US" sz="2400" dirty="0" smtClean="0"/>
              <a:t>Frequency f(w)</a:t>
            </a:r>
            <a:endParaRPr lang="en-US" sz="2400" dirty="0"/>
          </a:p>
        </p:txBody>
      </p:sp>
      <p:sp>
        <p:nvSpPr>
          <p:cNvPr id="17" name="Left-Right Arrow 16"/>
          <p:cNvSpPr/>
          <p:nvPr/>
        </p:nvSpPr>
        <p:spPr>
          <a:xfrm>
            <a:off x="4117444" y="3714047"/>
            <a:ext cx="877195" cy="26767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85058" y="4656992"/>
            <a:ext cx="7801742" cy="1815882"/>
          </a:xfrm>
          <a:prstGeom prst="rect">
            <a:avLst/>
          </a:prstGeom>
          <a:noFill/>
        </p:spPr>
        <p:txBody>
          <a:bodyPr wrap="square" rtlCol="0">
            <a:spAutoFit/>
          </a:bodyPr>
          <a:lstStyle/>
          <a:p>
            <a:r>
              <a:rPr lang="en-US" sz="2800" dirty="0" smtClean="0"/>
              <a:t>What is transformation? It is a mapping between two domains </a:t>
            </a:r>
          </a:p>
          <a:p>
            <a:endParaRPr lang="en-US" sz="2800" dirty="0"/>
          </a:p>
          <a:p>
            <a:endParaRPr lang="en-US" sz="2800" dirty="0"/>
          </a:p>
        </p:txBody>
      </p:sp>
    </p:spTree>
    <p:extLst>
      <p:ext uri="{BB962C8B-B14F-4D97-AF65-F5344CB8AC3E}">
        <p14:creationId xmlns:p14="http://schemas.microsoft.com/office/powerpoint/2010/main" val="820296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Transform</a:t>
            </a:r>
            <a:endParaRPr lang="en-US" dirty="0"/>
          </a:p>
        </p:txBody>
      </p:sp>
      <p:pic>
        <p:nvPicPr>
          <p:cNvPr id="10" name="Picture 9" descr="Screen Shot 2015-02-05 at 9.01.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8258"/>
            <a:ext cx="9144000" cy="5617474"/>
          </a:xfrm>
          <a:prstGeom prst="rect">
            <a:avLst/>
          </a:prstGeom>
        </p:spPr>
      </p:pic>
      <p:sp>
        <p:nvSpPr>
          <p:cNvPr id="11" name="TextBox 10"/>
          <p:cNvSpPr txBox="1"/>
          <p:nvPr/>
        </p:nvSpPr>
        <p:spPr>
          <a:xfrm>
            <a:off x="6003005" y="4491571"/>
            <a:ext cx="2683795" cy="369332"/>
          </a:xfrm>
          <a:prstGeom prst="rect">
            <a:avLst/>
          </a:prstGeom>
          <a:noFill/>
        </p:spPr>
        <p:txBody>
          <a:bodyPr wrap="square" rtlCol="0">
            <a:spAutoFit/>
          </a:bodyPr>
          <a:lstStyle/>
          <a:p>
            <a:r>
              <a:rPr lang="en-US" dirty="0" smtClean="0"/>
              <a:t>Real part</a:t>
            </a:r>
            <a:endParaRPr lang="en-US" dirty="0"/>
          </a:p>
        </p:txBody>
      </p:sp>
      <p:sp>
        <p:nvSpPr>
          <p:cNvPr id="14" name="TextBox 13"/>
          <p:cNvSpPr txBox="1"/>
          <p:nvPr/>
        </p:nvSpPr>
        <p:spPr>
          <a:xfrm>
            <a:off x="6003005" y="5740866"/>
            <a:ext cx="2683795" cy="369332"/>
          </a:xfrm>
          <a:prstGeom prst="rect">
            <a:avLst/>
          </a:prstGeom>
          <a:noFill/>
        </p:spPr>
        <p:txBody>
          <a:bodyPr wrap="square" rtlCol="0">
            <a:spAutoFit/>
          </a:bodyPr>
          <a:lstStyle/>
          <a:p>
            <a:r>
              <a:rPr lang="en-US" dirty="0" smtClean="0"/>
              <a:t>Imaginary part</a:t>
            </a:r>
            <a:endParaRPr lang="en-US" dirty="0"/>
          </a:p>
        </p:txBody>
      </p:sp>
    </p:spTree>
    <p:extLst>
      <p:ext uri="{BB962C8B-B14F-4D97-AF65-F5344CB8AC3E}">
        <p14:creationId xmlns:p14="http://schemas.microsoft.com/office/powerpoint/2010/main" val="1157665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atin typeface="Calibri" charset="0"/>
              </a:rPr>
              <a:t>Example: Music</a:t>
            </a:r>
          </a:p>
        </p:txBody>
      </p:sp>
      <p:sp>
        <p:nvSpPr>
          <p:cNvPr id="40963" name="Content Placeholder 2"/>
          <p:cNvSpPr>
            <a:spLocks noGrp="1"/>
          </p:cNvSpPr>
          <p:nvPr>
            <p:ph idx="1"/>
          </p:nvPr>
        </p:nvSpPr>
        <p:spPr/>
        <p:txBody>
          <a:bodyPr/>
          <a:lstStyle/>
          <a:p>
            <a:r>
              <a:rPr lang="en-US">
                <a:latin typeface="Calibri" charset="0"/>
              </a:rPr>
              <a:t>We think of music in terms of frequencies at different magnitudes</a:t>
            </a:r>
          </a:p>
        </p:txBody>
      </p:sp>
      <p:pic>
        <p:nvPicPr>
          <p:cNvPr id="40964" name="Picture 4" descr="File:Voice waveform and 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67000"/>
            <a:ext cx="7620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942263" y="6550025"/>
            <a:ext cx="1201737" cy="307975"/>
          </a:xfrm>
          <a:prstGeom prst="rect">
            <a:avLst/>
          </a:prstGeom>
          <a:noFill/>
        </p:spPr>
        <p:txBody>
          <a:bodyPr wrap="none">
            <a:spAutoFit/>
          </a:bodyPr>
          <a:lstStyle/>
          <a:p>
            <a:pPr>
              <a:defRPr/>
            </a:pPr>
            <a:r>
              <a:rPr lang="en-US" sz="1400" dirty="0">
                <a:solidFill>
                  <a:schemeClr val="bg1">
                    <a:lumMod val="50000"/>
                  </a:schemeClr>
                </a:solidFill>
                <a:ea typeface="+mn-ea"/>
                <a:cs typeface="+mn-cs"/>
              </a:rPr>
              <a:t>Slide: </a:t>
            </a:r>
            <a:r>
              <a:rPr lang="en-US" sz="1400" dirty="0" err="1">
                <a:solidFill>
                  <a:schemeClr val="bg1">
                    <a:lumMod val="50000"/>
                  </a:schemeClr>
                </a:solidFill>
                <a:ea typeface="+mn-ea"/>
                <a:cs typeface="+mn-cs"/>
              </a:rPr>
              <a:t>Hoiem</a:t>
            </a:r>
            <a:endParaRPr lang="en-US" sz="1400" dirty="0">
              <a:solidFill>
                <a:schemeClr val="bg1">
                  <a:lumMod val="50000"/>
                </a:schemeClr>
              </a:solidFill>
              <a:ea typeface="+mn-ea"/>
              <a:cs typeface="+mn-cs"/>
            </a:endParaRPr>
          </a:p>
        </p:txBody>
      </p:sp>
    </p:spTree>
    <p:extLst>
      <p:ext uri="{BB962C8B-B14F-4D97-AF65-F5344CB8AC3E}">
        <p14:creationId xmlns:p14="http://schemas.microsoft.com/office/powerpoint/2010/main" val="122212658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atin typeface="Calibri" charset="0"/>
              </a:rPr>
              <a:t>Other signals</a:t>
            </a:r>
          </a:p>
        </p:txBody>
      </p:sp>
      <p:sp>
        <p:nvSpPr>
          <p:cNvPr id="41987" name="Content Placeholder 2"/>
          <p:cNvSpPr>
            <a:spLocks noGrp="1"/>
          </p:cNvSpPr>
          <p:nvPr>
            <p:ph idx="1"/>
          </p:nvPr>
        </p:nvSpPr>
        <p:spPr/>
        <p:txBody>
          <a:bodyPr/>
          <a:lstStyle/>
          <a:p>
            <a:r>
              <a:rPr lang="en-US">
                <a:latin typeface="Calibri" charset="0"/>
              </a:rPr>
              <a:t>We can also think of all kinds of other signals the same way</a:t>
            </a:r>
          </a:p>
        </p:txBody>
      </p:sp>
      <p:pic>
        <p:nvPicPr>
          <p:cNvPr id="41988" name="Picture 2" descr="http://www.noiseaddicts.com/wp-content/uploads/2008/11/cartoon_fourier_cat-7441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19400"/>
            <a:ext cx="47625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Box 5"/>
          <p:cNvSpPr txBox="1">
            <a:spLocks noChangeArrowheads="1"/>
          </p:cNvSpPr>
          <p:nvPr/>
        </p:nvSpPr>
        <p:spPr bwMode="auto">
          <a:xfrm>
            <a:off x="4495800" y="62484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xkcd.com</a:t>
            </a:r>
          </a:p>
        </p:txBody>
      </p:sp>
    </p:spTree>
    <p:extLst>
      <p:ext uri="{BB962C8B-B14F-4D97-AF65-F5344CB8AC3E}">
        <p14:creationId xmlns:p14="http://schemas.microsoft.com/office/powerpoint/2010/main" val="427076206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Analysis of Images</a:t>
            </a:r>
            <a:endParaRPr lang="en-US" dirty="0"/>
          </a:p>
        </p:txBody>
      </p:sp>
      <p:sp>
        <p:nvSpPr>
          <p:cNvPr id="3" name="Content Placeholder 2"/>
          <p:cNvSpPr>
            <a:spLocks noGrp="1"/>
          </p:cNvSpPr>
          <p:nvPr>
            <p:ph idx="1"/>
          </p:nvPr>
        </p:nvSpPr>
        <p:spPr/>
        <p:txBody>
          <a:bodyPr/>
          <a:lstStyle/>
          <a:p>
            <a:r>
              <a:rPr lang="en-US" dirty="0" smtClean="0"/>
              <a:t>Let’s watch a funny video:</a:t>
            </a:r>
          </a:p>
          <a:p>
            <a:pPr marL="0" indent="0">
              <a:buNone/>
            </a:pPr>
            <a:endParaRPr lang="en-US" dirty="0" smtClean="0"/>
          </a:p>
          <a:p>
            <a:r>
              <a:rPr lang="en-US" dirty="0">
                <a:hlinkClick r:id="rId2" action="ppaction://hlinkfile"/>
              </a:rPr>
              <a:t>https://</a:t>
            </a:r>
            <a:r>
              <a:rPr lang="en-US" dirty="0" err="1">
                <a:hlinkClick r:id="rId2" action="ppaction://hlinkfile"/>
              </a:rPr>
              <a:t>www.youtube.com</a:t>
            </a:r>
            <a:r>
              <a:rPr lang="en-US" dirty="0">
                <a:hlinkClick r:id="rId2" action="ppaction://hlinkfile"/>
              </a:rPr>
              <a:t>/</a:t>
            </a:r>
            <a:r>
              <a:rPr lang="en-US" dirty="0" err="1">
                <a:hlinkClick r:id="rId2" action="ppaction://hlinkfile"/>
              </a:rPr>
              <a:t>watch?v</a:t>
            </a:r>
            <a:r>
              <a:rPr lang="en-US" dirty="0">
                <a:hlinkClick r:id="rId2" action="ppaction://hlinkfile"/>
              </a:rPr>
              <a:t>=mEN7DTdHbAU</a:t>
            </a:r>
            <a:endParaRPr lang="en-US" dirty="0"/>
          </a:p>
        </p:txBody>
      </p:sp>
    </p:spTree>
    <p:extLst>
      <p:ext uri="{BB962C8B-B14F-4D97-AF65-F5344CB8AC3E}">
        <p14:creationId xmlns:p14="http://schemas.microsoft.com/office/powerpoint/2010/main" val="197629082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Frequency in Image</a:t>
            </a:r>
            <a:endParaRPr lang="en-US" dirty="0"/>
          </a:p>
        </p:txBody>
      </p:sp>
      <p:sp>
        <p:nvSpPr>
          <p:cNvPr id="7" name="Content Placeholder 6"/>
          <p:cNvSpPr>
            <a:spLocks noGrp="1"/>
          </p:cNvSpPr>
          <p:nvPr>
            <p:ph idx="1"/>
          </p:nvPr>
        </p:nvSpPr>
        <p:spPr/>
        <p:txBody>
          <a:bodyPr/>
          <a:lstStyle/>
          <a:p>
            <a:r>
              <a:rPr lang="en-US" dirty="0" smtClean="0"/>
              <a:t>Any structure periodic in images</a:t>
            </a:r>
          </a:p>
          <a:p>
            <a:endParaRPr lang="en-US" dirty="0"/>
          </a:p>
        </p:txBody>
      </p:sp>
      <p:pic>
        <p:nvPicPr>
          <p:cNvPr id="9" name="Picture 8" descr="Screen Shot 2015-02-04 at 11.08.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860" y="2468838"/>
            <a:ext cx="5681810" cy="4033384"/>
          </a:xfrm>
          <a:prstGeom prst="rect">
            <a:avLst/>
          </a:prstGeom>
        </p:spPr>
      </p:pic>
      <p:sp>
        <p:nvSpPr>
          <p:cNvPr id="10" name="Rectangle 9"/>
          <p:cNvSpPr/>
          <p:nvPr/>
        </p:nvSpPr>
        <p:spPr>
          <a:xfrm>
            <a:off x="1135184" y="2232279"/>
            <a:ext cx="6926544" cy="4426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11998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does  Fourier analysis with images?</a:t>
            </a:r>
            <a:endParaRPr lang="en-US" dirty="0"/>
          </a:p>
        </p:txBody>
      </p:sp>
      <p:pic>
        <p:nvPicPr>
          <p:cNvPr id="4" name="Picture 3" descr="Screen Shot 2017-09-27 at 6.58.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590"/>
            <a:ext cx="8878673" cy="7049590"/>
          </a:xfrm>
          <a:prstGeom prst="rect">
            <a:avLst/>
          </a:prstGeom>
        </p:spPr>
      </p:pic>
    </p:spTree>
    <p:extLst>
      <p:ext uri="{BB962C8B-B14F-4D97-AF65-F5344CB8AC3E}">
        <p14:creationId xmlns:p14="http://schemas.microsoft.com/office/powerpoint/2010/main" val="406846161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Frequency in Image</a:t>
            </a:r>
            <a:endParaRPr lang="en-US" dirty="0"/>
          </a:p>
        </p:txBody>
      </p:sp>
      <p:pic>
        <p:nvPicPr>
          <p:cNvPr id="6" name="Content Placeholder 5" descr="Screen Shot 2015-02-04 at 11.02.11 PM.png"/>
          <p:cNvPicPr>
            <a:picLocks noGrp="1" noChangeAspect="1"/>
          </p:cNvPicPr>
          <p:nvPr>
            <p:ph idx="1"/>
          </p:nvPr>
        </p:nvPicPr>
        <p:blipFill>
          <a:blip r:embed="rId2">
            <a:extLst>
              <a:ext uri="{28A0092B-C50C-407E-A947-70E740481C1C}">
                <a14:useLocalDpi xmlns:a14="http://schemas.microsoft.com/office/drawing/2010/main" val="0"/>
              </a:ext>
            </a:extLst>
          </a:blip>
          <a:srcRect t="9854" b="9854"/>
          <a:stretch>
            <a:fillRect/>
          </a:stretch>
        </p:blipFill>
        <p:spPr/>
      </p:pic>
    </p:spTree>
    <p:extLst>
      <p:ext uri="{BB962C8B-B14F-4D97-AF65-F5344CB8AC3E}">
        <p14:creationId xmlns:p14="http://schemas.microsoft.com/office/powerpoint/2010/main" val="936382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Transform</a:t>
            </a:r>
            <a:endParaRPr lang="en-US" dirty="0"/>
          </a:p>
        </p:txBody>
      </p:sp>
      <p:pic>
        <p:nvPicPr>
          <p:cNvPr id="10" name="Picture 9" descr="Screen Shot 2015-02-05 at 9.01.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8258"/>
            <a:ext cx="9144000" cy="5617474"/>
          </a:xfrm>
          <a:prstGeom prst="rect">
            <a:avLst/>
          </a:prstGeom>
        </p:spPr>
      </p:pic>
    </p:spTree>
    <p:extLst>
      <p:ext uri="{BB962C8B-B14F-4D97-AF65-F5344CB8AC3E}">
        <p14:creationId xmlns:p14="http://schemas.microsoft.com/office/powerpoint/2010/main" val="353401428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Transform</a:t>
            </a:r>
            <a:endParaRPr lang="en-US" dirty="0"/>
          </a:p>
        </p:txBody>
      </p:sp>
      <p:pic>
        <p:nvPicPr>
          <p:cNvPr id="3" name="Picture 2" descr="Screen Shot 2015-02-05 at 9.04.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5505948"/>
          </a:xfrm>
          <a:prstGeom prst="rect">
            <a:avLst/>
          </a:prstGeom>
        </p:spPr>
      </p:pic>
    </p:spTree>
    <p:extLst>
      <p:ext uri="{BB962C8B-B14F-4D97-AF65-F5344CB8AC3E}">
        <p14:creationId xmlns:p14="http://schemas.microsoft.com/office/powerpoint/2010/main" val="72096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GITHUB</a:t>
            </a:r>
            <a:endParaRPr lang="en-US" dirty="0"/>
          </a:p>
        </p:txBody>
      </p:sp>
      <p:sp>
        <p:nvSpPr>
          <p:cNvPr id="4" name="TextBox 3"/>
          <p:cNvSpPr txBox="1"/>
          <p:nvPr/>
        </p:nvSpPr>
        <p:spPr>
          <a:xfrm>
            <a:off x="1009881" y="2039840"/>
            <a:ext cx="7676919" cy="5539978"/>
          </a:xfrm>
          <a:prstGeom prst="rect">
            <a:avLst/>
          </a:prstGeom>
          <a:noFill/>
        </p:spPr>
        <p:txBody>
          <a:bodyPr wrap="square" rtlCol="0">
            <a:spAutoFit/>
          </a:bodyPr>
          <a:lstStyle/>
          <a:p>
            <a:endParaRPr lang="en-US" sz="2400" dirty="0" smtClean="0">
              <a:hlinkClick r:id="rId2"/>
            </a:endParaRPr>
          </a:p>
          <a:p>
            <a:r>
              <a:rPr lang="en-US" sz="2400" dirty="0" smtClean="0">
                <a:hlinkClick r:id="rId2"/>
              </a:rPr>
              <a:t>https</a:t>
            </a:r>
            <a:r>
              <a:rPr lang="en-US" sz="2400" dirty="0">
                <a:hlinkClick r:id="rId2"/>
              </a:rPr>
              <a:t>://github.com/fruittree/</a:t>
            </a:r>
            <a:r>
              <a:rPr lang="en-US" sz="2400" dirty="0" smtClean="0">
                <a:hlinkClick r:id="rId2"/>
              </a:rPr>
              <a:t>CSC5892017Fall</a:t>
            </a:r>
            <a:endParaRPr lang="en-US" sz="2400" dirty="0" smtClean="0"/>
          </a:p>
          <a:p>
            <a:endParaRPr lang="en-US" sz="2400" dirty="0" smtClean="0"/>
          </a:p>
          <a:p>
            <a:endParaRPr lang="en-US" sz="2400" dirty="0" smtClean="0"/>
          </a:p>
          <a:p>
            <a:r>
              <a:rPr lang="en-US" sz="2400" dirty="0" smtClean="0"/>
              <a:t>You can fork, clone, pull request. </a:t>
            </a:r>
            <a:endParaRPr lang="en-US" sz="2400" dirty="0"/>
          </a:p>
          <a:p>
            <a:endParaRPr lang="en-US" sz="2400" dirty="0"/>
          </a:p>
          <a:p>
            <a:r>
              <a:rPr lang="en-US" sz="2400" dirty="0" err="1" smtClean="0"/>
              <a:t>Git</a:t>
            </a:r>
            <a:r>
              <a:rPr lang="en-US" sz="2400" dirty="0" smtClean="0"/>
              <a:t> tutorial:</a:t>
            </a:r>
          </a:p>
          <a:p>
            <a:endParaRPr lang="en-US" sz="2400" dirty="0"/>
          </a:p>
          <a:p>
            <a:r>
              <a:rPr lang="en-US" sz="2400" dirty="0">
                <a:hlinkClick r:id="rId3"/>
              </a:rPr>
              <a:t>https://guides.github.com/activities/hello-world</a:t>
            </a:r>
            <a:r>
              <a:rPr lang="en-US" sz="2400" dirty="0" smtClean="0">
                <a:hlinkClick r:id="rId3"/>
              </a:rPr>
              <a:t>/</a:t>
            </a:r>
            <a:endParaRPr lang="en-US" sz="2400" dirty="0" smtClean="0"/>
          </a:p>
          <a:p>
            <a:endParaRPr lang="en-US" sz="2400" dirty="0" smtClean="0"/>
          </a:p>
          <a:p>
            <a:endParaRPr lang="en-US" sz="2400" dirty="0"/>
          </a:p>
          <a:p>
            <a:endParaRPr lang="en-US" sz="2400" dirty="0" smtClean="0"/>
          </a:p>
          <a:p>
            <a:endParaRPr lang="en-US" sz="2400" dirty="0"/>
          </a:p>
          <a:p>
            <a:endParaRPr lang="en-US" sz="2400" dirty="0" smtClean="0"/>
          </a:p>
          <a:p>
            <a:endParaRPr lang="en-US" dirty="0"/>
          </a:p>
        </p:txBody>
      </p:sp>
    </p:spTree>
    <p:extLst>
      <p:ext uri="{BB962C8B-B14F-4D97-AF65-F5344CB8AC3E}">
        <p14:creationId xmlns:p14="http://schemas.microsoft.com/office/powerpoint/2010/main" val="68253092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Fourier Transform Basis</a:t>
            </a:r>
            <a:endParaRPr lang="en-US" dirty="0"/>
          </a:p>
        </p:txBody>
      </p:sp>
      <p:pic>
        <p:nvPicPr>
          <p:cNvPr id="4" name="Content Placeholder 3" descr="Screen Shot 2015-02-05 at 9.03.49 AM.png"/>
          <p:cNvPicPr>
            <a:picLocks noGrp="1" noChangeAspect="1"/>
          </p:cNvPicPr>
          <p:nvPr>
            <p:ph idx="1"/>
          </p:nvPr>
        </p:nvPicPr>
        <p:blipFill>
          <a:blip r:embed="rId2">
            <a:extLst>
              <a:ext uri="{28A0092B-C50C-407E-A947-70E740481C1C}">
                <a14:useLocalDpi xmlns:a14="http://schemas.microsoft.com/office/drawing/2010/main" val="0"/>
              </a:ext>
            </a:extLst>
          </a:blip>
          <a:srcRect l="3252" r="3252"/>
          <a:stretch>
            <a:fillRect/>
          </a:stretch>
        </p:blipFill>
        <p:spPr/>
      </p:pic>
      <p:sp>
        <p:nvSpPr>
          <p:cNvPr id="5" name="TextBox 13"/>
          <p:cNvSpPr txBox="1">
            <a:spLocks noChangeArrowheads="1"/>
          </p:cNvSpPr>
          <p:nvPr/>
        </p:nvSpPr>
        <p:spPr bwMode="auto">
          <a:xfrm>
            <a:off x="2989836" y="6303447"/>
            <a:ext cx="5929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t>http://</a:t>
            </a:r>
            <a:r>
              <a:rPr lang="en-US" dirty="0" err="1"/>
              <a:t>www.csce.uark.edu</a:t>
            </a:r>
            <a:r>
              <a:rPr lang="en-US" dirty="0"/>
              <a:t>/~</a:t>
            </a:r>
            <a:r>
              <a:rPr lang="en-US" dirty="0" err="1"/>
              <a:t>jgauch</a:t>
            </a:r>
            <a:r>
              <a:rPr lang="en-US" dirty="0"/>
              <a:t>/5683/notes/ch04a.pdf</a:t>
            </a:r>
          </a:p>
        </p:txBody>
      </p:sp>
    </p:spTree>
    <p:extLst>
      <p:ext uri="{BB962C8B-B14F-4D97-AF65-F5344CB8AC3E}">
        <p14:creationId xmlns:p14="http://schemas.microsoft.com/office/powerpoint/2010/main" val="20990067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discrete Fourier transform</a:t>
            </a:r>
          </a:p>
        </p:txBody>
      </p:sp>
      <p:pic>
        <p:nvPicPr>
          <p:cNvPr id="6" name="Picture 5" descr="Screen Shot 2015-02-05 at 9.09.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0339"/>
            <a:ext cx="9144000" cy="5680684"/>
          </a:xfrm>
          <a:prstGeom prst="rect">
            <a:avLst/>
          </a:prstGeom>
        </p:spPr>
      </p:pic>
    </p:spTree>
    <p:extLst>
      <p:ext uri="{BB962C8B-B14F-4D97-AF65-F5344CB8AC3E}">
        <p14:creationId xmlns:p14="http://schemas.microsoft.com/office/powerpoint/2010/main" val="383859301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discrete Fourier transform</a:t>
            </a:r>
            <a:endParaRPr lang="en-US" dirty="0"/>
          </a:p>
        </p:txBody>
      </p:sp>
      <p:pic>
        <p:nvPicPr>
          <p:cNvPr id="5" name="Content Placeholder 4" descr="Screen Shot 2015-02-04 at 11.18.48 PM.png"/>
          <p:cNvPicPr>
            <a:picLocks noGrp="1" noChangeAspect="1"/>
          </p:cNvPicPr>
          <p:nvPr>
            <p:ph idx="1"/>
          </p:nvPr>
        </p:nvPicPr>
        <p:blipFill>
          <a:blip r:embed="rId2">
            <a:extLst>
              <a:ext uri="{28A0092B-C50C-407E-A947-70E740481C1C}">
                <a14:useLocalDpi xmlns:a14="http://schemas.microsoft.com/office/drawing/2010/main" val="0"/>
              </a:ext>
            </a:extLst>
          </a:blip>
          <a:srcRect t="2627" b="2627"/>
          <a:stretch>
            <a:fillRect/>
          </a:stretch>
        </p:blipFill>
        <p:spPr>
          <a:xfrm>
            <a:off x="2781009" y="2220451"/>
            <a:ext cx="6362991" cy="3499400"/>
          </a:xfrm>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55" y="3039607"/>
            <a:ext cx="1836015" cy="18360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6755" y="1417638"/>
            <a:ext cx="1989939" cy="369332"/>
          </a:xfrm>
          <a:prstGeom prst="rect">
            <a:avLst/>
          </a:prstGeom>
          <a:noFill/>
        </p:spPr>
        <p:txBody>
          <a:bodyPr wrap="square" rtlCol="0">
            <a:spAutoFit/>
          </a:bodyPr>
          <a:lstStyle/>
          <a:p>
            <a:r>
              <a:rPr lang="en-US" dirty="0" smtClean="0"/>
              <a:t>Spatial domain</a:t>
            </a:r>
            <a:endParaRPr lang="en-US" dirty="0"/>
          </a:p>
        </p:txBody>
      </p:sp>
      <p:sp>
        <p:nvSpPr>
          <p:cNvPr id="7" name="TextBox 6"/>
          <p:cNvSpPr txBox="1"/>
          <p:nvPr/>
        </p:nvSpPr>
        <p:spPr>
          <a:xfrm>
            <a:off x="4319389" y="1428930"/>
            <a:ext cx="1989939" cy="369332"/>
          </a:xfrm>
          <a:prstGeom prst="rect">
            <a:avLst/>
          </a:prstGeom>
          <a:noFill/>
        </p:spPr>
        <p:txBody>
          <a:bodyPr wrap="square" rtlCol="0">
            <a:spAutoFit/>
          </a:bodyPr>
          <a:lstStyle/>
          <a:p>
            <a:r>
              <a:rPr lang="en-US" dirty="0" smtClean="0"/>
              <a:t>Fourier domain</a:t>
            </a:r>
            <a:endParaRPr lang="en-US" dirty="0"/>
          </a:p>
        </p:txBody>
      </p:sp>
    </p:spTree>
    <p:extLst>
      <p:ext uri="{BB962C8B-B14F-4D97-AF65-F5344CB8AC3E}">
        <p14:creationId xmlns:p14="http://schemas.microsoft.com/office/powerpoint/2010/main" val="22705123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discrete Fourier transform</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55" y="3039607"/>
            <a:ext cx="1836015" cy="18360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6755" y="1417638"/>
            <a:ext cx="1989939" cy="369332"/>
          </a:xfrm>
          <a:prstGeom prst="rect">
            <a:avLst/>
          </a:prstGeom>
          <a:noFill/>
        </p:spPr>
        <p:txBody>
          <a:bodyPr wrap="square" rtlCol="0">
            <a:spAutoFit/>
          </a:bodyPr>
          <a:lstStyle/>
          <a:p>
            <a:r>
              <a:rPr lang="en-US" dirty="0" smtClean="0"/>
              <a:t>Spatial domain</a:t>
            </a:r>
            <a:endParaRPr lang="en-US" dirty="0"/>
          </a:p>
        </p:txBody>
      </p:sp>
      <p:sp>
        <p:nvSpPr>
          <p:cNvPr id="7" name="TextBox 6"/>
          <p:cNvSpPr txBox="1"/>
          <p:nvPr/>
        </p:nvSpPr>
        <p:spPr>
          <a:xfrm>
            <a:off x="4319388" y="1428930"/>
            <a:ext cx="4367411" cy="369332"/>
          </a:xfrm>
          <a:prstGeom prst="rect">
            <a:avLst/>
          </a:prstGeom>
          <a:noFill/>
        </p:spPr>
        <p:txBody>
          <a:bodyPr wrap="square" rtlCol="0">
            <a:spAutoFit/>
          </a:bodyPr>
          <a:lstStyle/>
          <a:p>
            <a:r>
              <a:rPr lang="en-US" dirty="0" smtClean="0"/>
              <a:t>Fourier domain (symmetric around zero)</a:t>
            </a:r>
            <a:endParaRPr lang="en-US" dirty="0"/>
          </a:p>
        </p:txBody>
      </p:sp>
      <p:pic>
        <p:nvPicPr>
          <p:cNvPr id="8" name="Content Placeholder 7" descr="Screen Shot 2015-02-05 at 8.09.31 AM.png"/>
          <p:cNvPicPr>
            <a:picLocks noGrp="1" noChangeAspect="1"/>
          </p:cNvPicPr>
          <p:nvPr>
            <p:ph idx="1"/>
          </p:nvPr>
        </p:nvPicPr>
        <p:blipFill>
          <a:blip r:embed="rId3">
            <a:extLst>
              <a:ext uri="{28A0092B-C50C-407E-A947-70E740481C1C}">
                <a14:useLocalDpi xmlns:a14="http://schemas.microsoft.com/office/drawing/2010/main" val="0"/>
              </a:ext>
            </a:extLst>
          </a:blip>
          <a:srcRect l="14913" r="14913"/>
          <a:stretch>
            <a:fillRect/>
          </a:stretch>
        </p:blipFill>
        <p:spPr>
          <a:xfrm>
            <a:off x="3068848" y="2510281"/>
            <a:ext cx="5617952" cy="3089657"/>
          </a:xfrm>
        </p:spPr>
      </p:pic>
    </p:spTree>
    <p:extLst>
      <p:ext uri="{BB962C8B-B14F-4D97-AF65-F5344CB8AC3E}">
        <p14:creationId xmlns:p14="http://schemas.microsoft.com/office/powerpoint/2010/main" val="3893912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smtClean="0"/>
              <a:t>Fourier Transform of Images</a:t>
            </a:r>
            <a:endParaRPr lang="en-US" dirty="0"/>
          </a:p>
        </p:txBody>
      </p:sp>
      <p:sp>
        <p:nvSpPr>
          <p:cNvPr id="7" name="Rectangle 6"/>
          <p:cNvSpPr/>
          <p:nvPr/>
        </p:nvSpPr>
        <p:spPr>
          <a:xfrm>
            <a:off x="942778" y="2424715"/>
            <a:ext cx="3059224" cy="3002029"/>
          </a:xfrm>
          <a:prstGeom prst="rect">
            <a:avLst/>
          </a:prstGeom>
          <a:solidFill>
            <a:schemeClr val="bg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4904" y="2424715"/>
            <a:ext cx="3059224" cy="3002029"/>
          </a:xfrm>
          <a:prstGeom prst="rect">
            <a:avLst/>
          </a:prstGeom>
          <a:solidFill>
            <a:schemeClr val="bg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865818" y="2213034"/>
            <a:ext cx="3059224" cy="1924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411" y="2001352"/>
            <a:ext cx="865818" cy="369332"/>
          </a:xfrm>
          <a:prstGeom prst="rect">
            <a:avLst/>
          </a:prstGeom>
          <a:noFill/>
        </p:spPr>
        <p:txBody>
          <a:bodyPr wrap="square" rtlCol="0">
            <a:spAutoFit/>
          </a:bodyPr>
          <a:lstStyle/>
          <a:p>
            <a:r>
              <a:rPr lang="en-US" dirty="0" smtClean="0"/>
              <a:t>(0,0)</a:t>
            </a:r>
            <a:endParaRPr lang="en-US" dirty="0"/>
          </a:p>
        </p:txBody>
      </p:sp>
      <p:cxnSp>
        <p:nvCxnSpPr>
          <p:cNvPr id="17" name="Straight Arrow Connector 16"/>
          <p:cNvCxnSpPr/>
          <p:nvPr/>
        </p:nvCxnSpPr>
        <p:spPr>
          <a:xfrm>
            <a:off x="825812" y="2519383"/>
            <a:ext cx="0" cy="279189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924040" y="1770429"/>
            <a:ext cx="1115943" cy="369332"/>
          </a:xfrm>
          <a:prstGeom prst="rect">
            <a:avLst/>
          </a:prstGeom>
          <a:noFill/>
        </p:spPr>
        <p:txBody>
          <a:bodyPr wrap="square" rtlCol="0">
            <a:spAutoFit/>
          </a:bodyPr>
          <a:lstStyle/>
          <a:p>
            <a:r>
              <a:rPr lang="en-US" dirty="0" smtClean="0"/>
              <a:t>M pixels</a:t>
            </a:r>
            <a:endParaRPr lang="en-US" dirty="0"/>
          </a:p>
        </p:txBody>
      </p:sp>
      <p:sp>
        <p:nvSpPr>
          <p:cNvPr id="20" name="TextBox 19"/>
          <p:cNvSpPr txBox="1"/>
          <p:nvPr/>
        </p:nvSpPr>
        <p:spPr>
          <a:xfrm>
            <a:off x="1327588" y="5580692"/>
            <a:ext cx="2578214" cy="461665"/>
          </a:xfrm>
          <a:prstGeom prst="rect">
            <a:avLst/>
          </a:prstGeom>
          <a:noFill/>
        </p:spPr>
        <p:txBody>
          <a:bodyPr wrap="square" rtlCol="0">
            <a:spAutoFit/>
          </a:bodyPr>
          <a:lstStyle/>
          <a:p>
            <a:r>
              <a:rPr lang="en-US" sz="2400" dirty="0" smtClean="0">
                <a:solidFill>
                  <a:srgbClr val="FF0000"/>
                </a:solidFill>
              </a:rPr>
              <a:t>Spatial domain</a:t>
            </a:r>
            <a:endParaRPr lang="en-US" sz="2400" dirty="0">
              <a:solidFill>
                <a:srgbClr val="FF0000"/>
              </a:solidFill>
            </a:endParaRPr>
          </a:p>
        </p:txBody>
      </p:sp>
      <p:sp>
        <p:nvSpPr>
          <p:cNvPr id="21" name="TextBox 20"/>
          <p:cNvSpPr txBox="1"/>
          <p:nvPr/>
        </p:nvSpPr>
        <p:spPr>
          <a:xfrm>
            <a:off x="5308827" y="5580692"/>
            <a:ext cx="2578214" cy="461665"/>
          </a:xfrm>
          <a:prstGeom prst="rect">
            <a:avLst/>
          </a:prstGeom>
          <a:noFill/>
        </p:spPr>
        <p:txBody>
          <a:bodyPr wrap="square" rtlCol="0">
            <a:spAutoFit/>
          </a:bodyPr>
          <a:lstStyle/>
          <a:p>
            <a:r>
              <a:rPr lang="en-US" sz="2400" dirty="0" smtClean="0">
                <a:solidFill>
                  <a:srgbClr val="FF0000"/>
                </a:solidFill>
              </a:rPr>
              <a:t>Frequency Domain</a:t>
            </a:r>
            <a:endParaRPr lang="en-US" sz="2400" dirty="0">
              <a:solidFill>
                <a:srgbClr val="FF0000"/>
              </a:solidFill>
            </a:endParaRPr>
          </a:p>
        </p:txBody>
      </p:sp>
      <p:sp>
        <p:nvSpPr>
          <p:cNvPr id="22" name="TextBox 21"/>
          <p:cNvSpPr txBox="1"/>
          <p:nvPr/>
        </p:nvSpPr>
        <p:spPr>
          <a:xfrm>
            <a:off x="2578214" y="4733875"/>
            <a:ext cx="1654674" cy="461665"/>
          </a:xfrm>
          <a:prstGeom prst="rect">
            <a:avLst/>
          </a:prstGeom>
          <a:noFill/>
        </p:spPr>
        <p:txBody>
          <a:bodyPr wrap="square" rtlCol="0">
            <a:spAutoFit/>
          </a:bodyPr>
          <a:lstStyle/>
          <a:p>
            <a:r>
              <a:rPr lang="en-US" sz="2400" dirty="0" smtClean="0">
                <a:solidFill>
                  <a:srgbClr val="FF0000"/>
                </a:solidFill>
              </a:rPr>
              <a:t>I[</a:t>
            </a:r>
            <a:r>
              <a:rPr lang="en-US" sz="2400" dirty="0" err="1" smtClean="0">
                <a:solidFill>
                  <a:srgbClr val="FF0000"/>
                </a:solidFill>
              </a:rPr>
              <a:t>m,n</a:t>
            </a:r>
            <a:r>
              <a:rPr lang="en-US" sz="2400" dirty="0">
                <a:solidFill>
                  <a:srgbClr val="FF0000"/>
                </a:solidFill>
              </a:rPr>
              <a:t>]</a:t>
            </a:r>
          </a:p>
        </p:txBody>
      </p:sp>
      <p:sp>
        <p:nvSpPr>
          <p:cNvPr id="24" name="TextBox 23"/>
          <p:cNvSpPr txBox="1"/>
          <p:nvPr/>
        </p:nvSpPr>
        <p:spPr>
          <a:xfrm>
            <a:off x="-19240" y="3829510"/>
            <a:ext cx="1596953" cy="369332"/>
          </a:xfrm>
          <a:prstGeom prst="rect">
            <a:avLst/>
          </a:prstGeom>
          <a:noFill/>
        </p:spPr>
        <p:txBody>
          <a:bodyPr wrap="square" rtlCol="0">
            <a:spAutoFit/>
          </a:bodyPr>
          <a:lstStyle/>
          <a:p>
            <a:r>
              <a:rPr lang="en-US" dirty="0" smtClean="0"/>
              <a:t>N pixels</a:t>
            </a:r>
            <a:endParaRPr lang="en-US" dirty="0"/>
          </a:p>
        </p:txBody>
      </p:sp>
      <p:sp>
        <p:nvSpPr>
          <p:cNvPr id="25" name="TextBox 24"/>
          <p:cNvSpPr txBox="1"/>
          <p:nvPr/>
        </p:nvSpPr>
        <p:spPr>
          <a:xfrm>
            <a:off x="3578714" y="5426744"/>
            <a:ext cx="1019742" cy="369332"/>
          </a:xfrm>
          <a:prstGeom prst="rect">
            <a:avLst/>
          </a:prstGeom>
          <a:noFill/>
        </p:spPr>
        <p:txBody>
          <a:bodyPr wrap="square" rtlCol="0">
            <a:spAutoFit/>
          </a:bodyPr>
          <a:lstStyle/>
          <a:p>
            <a:r>
              <a:rPr lang="en-US" dirty="0" smtClean="0"/>
              <a:t>(M,N)</a:t>
            </a:r>
            <a:endParaRPr lang="en-US" dirty="0"/>
          </a:p>
        </p:txBody>
      </p:sp>
      <p:sp>
        <p:nvSpPr>
          <p:cNvPr id="26" name="Right Arrow 25"/>
          <p:cNvSpPr/>
          <p:nvPr/>
        </p:nvSpPr>
        <p:spPr>
          <a:xfrm>
            <a:off x="4232888" y="3675561"/>
            <a:ext cx="731135" cy="153949"/>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154904" y="3964218"/>
            <a:ext cx="3059224"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0" idx="0"/>
            <a:endCxn id="10" idx="2"/>
          </p:cNvCxnSpPr>
          <p:nvPr/>
        </p:nvCxnSpPr>
        <p:spPr>
          <a:xfrm>
            <a:off x="6684516" y="2424715"/>
            <a:ext cx="0" cy="3002029"/>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059704" y="4676143"/>
            <a:ext cx="1654674" cy="461665"/>
          </a:xfrm>
          <a:prstGeom prst="rect">
            <a:avLst/>
          </a:prstGeom>
          <a:noFill/>
        </p:spPr>
        <p:txBody>
          <a:bodyPr wrap="square" rtlCol="0">
            <a:spAutoFit/>
          </a:bodyPr>
          <a:lstStyle/>
          <a:p>
            <a:r>
              <a:rPr lang="en-US" sz="2400" dirty="0" smtClean="0">
                <a:solidFill>
                  <a:srgbClr val="FF0000"/>
                </a:solidFill>
              </a:rPr>
              <a:t>F[</a:t>
            </a:r>
            <a:r>
              <a:rPr lang="en-US" sz="2400" dirty="0" err="1" smtClean="0">
                <a:solidFill>
                  <a:srgbClr val="FF0000"/>
                </a:solidFill>
              </a:rPr>
              <a:t>u,v</a:t>
            </a:r>
            <a:r>
              <a:rPr lang="en-US" sz="2400" dirty="0" smtClean="0">
                <a:solidFill>
                  <a:srgbClr val="FF0000"/>
                </a:solidFill>
              </a:rPr>
              <a:t>]</a:t>
            </a:r>
            <a:endParaRPr lang="en-US" sz="2400" dirty="0">
              <a:solidFill>
                <a:srgbClr val="FF0000"/>
              </a:solidFill>
            </a:endParaRPr>
          </a:p>
        </p:txBody>
      </p:sp>
      <p:sp>
        <p:nvSpPr>
          <p:cNvPr id="33" name="TextBox 32"/>
          <p:cNvSpPr txBox="1"/>
          <p:nvPr/>
        </p:nvSpPr>
        <p:spPr>
          <a:xfrm>
            <a:off x="6684516" y="3517911"/>
            <a:ext cx="827337" cy="369332"/>
          </a:xfrm>
          <a:prstGeom prst="rect">
            <a:avLst/>
          </a:prstGeom>
          <a:noFill/>
        </p:spPr>
        <p:txBody>
          <a:bodyPr wrap="square" rtlCol="0">
            <a:spAutoFit/>
          </a:bodyPr>
          <a:lstStyle/>
          <a:p>
            <a:r>
              <a:rPr lang="en-US" dirty="0" smtClean="0"/>
              <a:t>(0,0)</a:t>
            </a:r>
            <a:endParaRPr lang="en-US" dirty="0"/>
          </a:p>
        </p:txBody>
      </p:sp>
      <p:sp>
        <p:nvSpPr>
          <p:cNvPr id="34" name="TextBox 33"/>
          <p:cNvSpPr txBox="1"/>
          <p:nvPr/>
        </p:nvSpPr>
        <p:spPr>
          <a:xfrm>
            <a:off x="5767551" y="2416944"/>
            <a:ext cx="1002024" cy="369332"/>
          </a:xfrm>
          <a:prstGeom prst="rect">
            <a:avLst/>
          </a:prstGeom>
          <a:noFill/>
        </p:spPr>
        <p:txBody>
          <a:bodyPr wrap="square" rtlCol="0">
            <a:spAutoFit/>
          </a:bodyPr>
          <a:lstStyle/>
          <a:p>
            <a:r>
              <a:rPr lang="en-US" dirty="0" smtClean="0"/>
              <a:t>(0,N/2)</a:t>
            </a:r>
            <a:endParaRPr lang="en-US" dirty="0"/>
          </a:p>
        </p:txBody>
      </p:sp>
      <p:sp>
        <p:nvSpPr>
          <p:cNvPr id="35" name="TextBox 34"/>
          <p:cNvSpPr txBox="1"/>
          <p:nvPr/>
        </p:nvSpPr>
        <p:spPr>
          <a:xfrm>
            <a:off x="5682492" y="5057412"/>
            <a:ext cx="1002024" cy="369332"/>
          </a:xfrm>
          <a:prstGeom prst="rect">
            <a:avLst/>
          </a:prstGeom>
          <a:noFill/>
        </p:spPr>
        <p:txBody>
          <a:bodyPr wrap="square" rtlCol="0">
            <a:spAutoFit/>
          </a:bodyPr>
          <a:lstStyle/>
          <a:p>
            <a:r>
              <a:rPr lang="en-US" dirty="0" smtClean="0"/>
              <a:t>(0,-N/2)</a:t>
            </a:r>
            <a:endParaRPr lang="en-US" dirty="0"/>
          </a:p>
        </p:txBody>
      </p:sp>
      <p:sp>
        <p:nvSpPr>
          <p:cNvPr id="36" name="TextBox 35"/>
          <p:cNvSpPr txBox="1"/>
          <p:nvPr/>
        </p:nvSpPr>
        <p:spPr>
          <a:xfrm>
            <a:off x="5189577" y="4044890"/>
            <a:ext cx="1155947" cy="369332"/>
          </a:xfrm>
          <a:prstGeom prst="rect">
            <a:avLst/>
          </a:prstGeom>
          <a:noFill/>
        </p:spPr>
        <p:txBody>
          <a:bodyPr wrap="square" rtlCol="0">
            <a:spAutoFit/>
          </a:bodyPr>
          <a:lstStyle/>
          <a:p>
            <a:r>
              <a:rPr lang="en-US" dirty="0" smtClean="0"/>
              <a:t>(-M/2,0)</a:t>
            </a:r>
            <a:endParaRPr lang="en-US" dirty="0"/>
          </a:p>
        </p:txBody>
      </p:sp>
      <p:sp>
        <p:nvSpPr>
          <p:cNvPr id="37" name="TextBox 36"/>
          <p:cNvSpPr txBox="1"/>
          <p:nvPr/>
        </p:nvSpPr>
        <p:spPr>
          <a:xfrm>
            <a:off x="7309067" y="4022547"/>
            <a:ext cx="1155947" cy="369332"/>
          </a:xfrm>
          <a:prstGeom prst="rect">
            <a:avLst/>
          </a:prstGeom>
          <a:noFill/>
        </p:spPr>
        <p:txBody>
          <a:bodyPr wrap="square" rtlCol="0">
            <a:spAutoFit/>
          </a:bodyPr>
          <a:lstStyle/>
          <a:p>
            <a:r>
              <a:rPr lang="en-US" dirty="0" smtClean="0"/>
              <a:t>(M/2,0)</a:t>
            </a:r>
            <a:endParaRPr lang="en-US" dirty="0"/>
          </a:p>
        </p:txBody>
      </p:sp>
      <p:sp>
        <p:nvSpPr>
          <p:cNvPr id="38" name="TextBox 37"/>
          <p:cNvSpPr txBox="1"/>
          <p:nvPr/>
        </p:nvSpPr>
        <p:spPr>
          <a:xfrm>
            <a:off x="4157450" y="3325473"/>
            <a:ext cx="922016" cy="369332"/>
          </a:xfrm>
          <a:prstGeom prst="rect">
            <a:avLst/>
          </a:prstGeom>
          <a:noFill/>
        </p:spPr>
        <p:txBody>
          <a:bodyPr wrap="square" rtlCol="0">
            <a:spAutoFit/>
          </a:bodyPr>
          <a:lstStyle/>
          <a:p>
            <a:r>
              <a:rPr lang="en-US" dirty="0" smtClean="0"/>
              <a:t>Fourier</a:t>
            </a:r>
            <a:endParaRPr lang="en-US" dirty="0"/>
          </a:p>
        </p:txBody>
      </p:sp>
      <p:sp>
        <p:nvSpPr>
          <p:cNvPr id="39" name="TextBox 38"/>
          <p:cNvSpPr txBox="1"/>
          <p:nvPr/>
        </p:nvSpPr>
        <p:spPr>
          <a:xfrm>
            <a:off x="4078968" y="3879469"/>
            <a:ext cx="1250626" cy="369332"/>
          </a:xfrm>
          <a:prstGeom prst="rect">
            <a:avLst/>
          </a:prstGeom>
          <a:noFill/>
        </p:spPr>
        <p:txBody>
          <a:bodyPr wrap="square" rtlCol="0">
            <a:spAutoFit/>
          </a:bodyPr>
          <a:lstStyle/>
          <a:p>
            <a:r>
              <a:rPr lang="en-US" dirty="0" smtClean="0"/>
              <a:t>Transform</a:t>
            </a:r>
            <a:endParaRPr lang="en-US" dirty="0"/>
          </a:p>
        </p:txBody>
      </p:sp>
      <p:sp>
        <p:nvSpPr>
          <p:cNvPr id="40" name="TextBox 39"/>
          <p:cNvSpPr txBox="1"/>
          <p:nvPr/>
        </p:nvSpPr>
        <p:spPr>
          <a:xfrm>
            <a:off x="825812" y="6177251"/>
            <a:ext cx="7639202" cy="369332"/>
          </a:xfrm>
          <a:prstGeom prst="rect">
            <a:avLst/>
          </a:prstGeom>
          <a:noFill/>
        </p:spPr>
        <p:txBody>
          <a:bodyPr wrap="square" rtlCol="0">
            <a:spAutoFit/>
          </a:bodyPr>
          <a:lstStyle/>
          <a:p>
            <a:r>
              <a:rPr lang="en-US" dirty="0" smtClean="0"/>
              <a:t>2D FFT can be composed as two discrete Fourier Transforms in 1 dimension </a:t>
            </a:r>
            <a:endParaRPr lang="en-US" dirty="0"/>
          </a:p>
        </p:txBody>
      </p:sp>
    </p:spTree>
    <p:extLst>
      <p:ext uri="{BB962C8B-B14F-4D97-AF65-F5344CB8AC3E}">
        <p14:creationId xmlns:p14="http://schemas.microsoft.com/office/powerpoint/2010/main" val="10957708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smtClean="0"/>
              <a:t>Fourier Transform of Images</a:t>
            </a:r>
            <a:endParaRPr lang="en-US" dirty="0"/>
          </a:p>
        </p:txBody>
      </p:sp>
      <p:sp>
        <p:nvSpPr>
          <p:cNvPr id="7" name="Rectangle 6"/>
          <p:cNvSpPr/>
          <p:nvPr/>
        </p:nvSpPr>
        <p:spPr>
          <a:xfrm>
            <a:off x="942778" y="2424715"/>
            <a:ext cx="3059224" cy="3002029"/>
          </a:xfrm>
          <a:prstGeom prst="rect">
            <a:avLst/>
          </a:prstGeom>
          <a:solidFill>
            <a:schemeClr val="bg1">
              <a:lumMod val="75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4904" y="2424715"/>
            <a:ext cx="3059224" cy="3002029"/>
          </a:xfrm>
          <a:prstGeom prst="rect">
            <a:avLst/>
          </a:prstGeom>
          <a:solidFill>
            <a:schemeClr val="bg1">
              <a:lumMod val="75000"/>
            </a:schemeClr>
          </a:solidFill>
          <a:ln w="571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865818" y="2213034"/>
            <a:ext cx="3059224" cy="1924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411" y="2001352"/>
            <a:ext cx="865818" cy="369332"/>
          </a:xfrm>
          <a:prstGeom prst="rect">
            <a:avLst/>
          </a:prstGeom>
          <a:noFill/>
        </p:spPr>
        <p:txBody>
          <a:bodyPr wrap="square" rtlCol="0">
            <a:spAutoFit/>
          </a:bodyPr>
          <a:lstStyle/>
          <a:p>
            <a:r>
              <a:rPr lang="en-US" dirty="0" smtClean="0"/>
              <a:t>(0,0)</a:t>
            </a:r>
            <a:endParaRPr lang="en-US" dirty="0"/>
          </a:p>
        </p:txBody>
      </p:sp>
      <p:cxnSp>
        <p:nvCxnSpPr>
          <p:cNvPr id="17" name="Straight Arrow Connector 16"/>
          <p:cNvCxnSpPr/>
          <p:nvPr/>
        </p:nvCxnSpPr>
        <p:spPr>
          <a:xfrm>
            <a:off x="825812" y="2519383"/>
            <a:ext cx="0" cy="279189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924040" y="1770429"/>
            <a:ext cx="1115943" cy="369332"/>
          </a:xfrm>
          <a:prstGeom prst="rect">
            <a:avLst/>
          </a:prstGeom>
          <a:noFill/>
        </p:spPr>
        <p:txBody>
          <a:bodyPr wrap="square" rtlCol="0">
            <a:spAutoFit/>
          </a:bodyPr>
          <a:lstStyle/>
          <a:p>
            <a:r>
              <a:rPr lang="en-US" dirty="0" smtClean="0"/>
              <a:t>M pixels</a:t>
            </a:r>
            <a:endParaRPr lang="en-US" dirty="0"/>
          </a:p>
        </p:txBody>
      </p:sp>
      <p:sp>
        <p:nvSpPr>
          <p:cNvPr id="20" name="TextBox 19"/>
          <p:cNvSpPr txBox="1"/>
          <p:nvPr/>
        </p:nvSpPr>
        <p:spPr>
          <a:xfrm>
            <a:off x="1327588" y="5580692"/>
            <a:ext cx="2578214" cy="461665"/>
          </a:xfrm>
          <a:prstGeom prst="rect">
            <a:avLst/>
          </a:prstGeom>
          <a:noFill/>
        </p:spPr>
        <p:txBody>
          <a:bodyPr wrap="square" rtlCol="0">
            <a:spAutoFit/>
          </a:bodyPr>
          <a:lstStyle/>
          <a:p>
            <a:r>
              <a:rPr lang="en-US" sz="2400" dirty="0" smtClean="0">
                <a:solidFill>
                  <a:srgbClr val="FF0000"/>
                </a:solidFill>
              </a:rPr>
              <a:t>Spatial domain</a:t>
            </a:r>
            <a:endParaRPr lang="en-US" sz="2400" dirty="0">
              <a:solidFill>
                <a:srgbClr val="FF0000"/>
              </a:solidFill>
            </a:endParaRPr>
          </a:p>
        </p:txBody>
      </p:sp>
      <p:sp>
        <p:nvSpPr>
          <p:cNvPr id="21" name="TextBox 20"/>
          <p:cNvSpPr txBox="1"/>
          <p:nvPr/>
        </p:nvSpPr>
        <p:spPr>
          <a:xfrm>
            <a:off x="5308827" y="5580692"/>
            <a:ext cx="2578214" cy="461665"/>
          </a:xfrm>
          <a:prstGeom prst="rect">
            <a:avLst/>
          </a:prstGeom>
          <a:noFill/>
        </p:spPr>
        <p:txBody>
          <a:bodyPr wrap="square" rtlCol="0">
            <a:spAutoFit/>
          </a:bodyPr>
          <a:lstStyle/>
          <a:p>
            <a:r>
              <a:rPr lang="en-US" sz="2400" dirty="0" smtClean="0">
                <a:solidFill>
                  <a:srgbClr val="FF0000"/>
                </a:solidFill>
              </a:rPr>
              <a:t>Frequency Domain</a:t>
            </a:r>
            <a:endParaRPr lang="en-US" sz="2400" dirty="0">
              <a:solidFill>
                <a:srgbClr val="FF0000"/>
              </a:solidFill>
            </a:endParaRPr>
          </a:p>
        </p:txBody>
      </p:sp>
      <p:sp>
        <p:nvSpPr>
          <p:cNvPr id="22" name="TextBox 21"/>
          <p:cNvSpPr txBox="1"/>
          <p:nvPr/>
        </p:nvSpPr>
        <p:spPr>
          <a:xfrm>
            <a:off x="2578214" y="4733875"/>
            <a:ext cx="1654674" cy="461665"/>
          </a:xfrm>
          <a:prstGeom prst="rect">
            <a:avLst/>
          </a:prstGeom>
          <a:noFill/>
        </p:spPr>
        <p:txBody>
          <a:bodyPr wrap="square" rtlCol="0">
            <a:spAutoFit/>
          </a:bodyPr>
          <a:lstStyle/>
          <a:p>
            <a:r>
              <a:rPr lang="en-US" sz="2400" dirty="0" smtClean="0">
                <a:solidFill>
                  <a:srgbClr val="FF0000"/>
                </a:solidFill>
              </a:rPr>
              <a:t>I[</a:t>
            </a:r>
            <a:r>
              <a:rPr lang="en-US" sz="2400" dirty="0" err="1" smtClean="0">
                <a:solidFill>
                  <a:srgbClr val="FF0000"/>
                </a:solidFill>
              </a:rPr>
              <a:t>m,n</a:t>
            </a:r>
            <a:r>
              <a:rPr lang="en-US" sz="2400" dirty="0">
                <a:solidFill>
                  <a:srgbClr val="FF0000"/>
                </a:solidFill>
              </a:rPr>
              <a:t>]</a:t>
            </a:r>
          </a:p>
        </p:txBody>
      </p:sp>
      <p:sp>
        <p:nvSpPr>
          <p:cNvPr id="24" name="TextBox 23"/>
          <p:cNvSpPr txBox="1"/>
          <p:nvPr/>
        </p:nvSpPr>
        <p:spPr>
          <a:xfrm>
            <a:off x="-19240" y="3829510"/>
            <a:ext cx="1596953" cy="369332"/>
          </a:xfrm>
          <a:prstGeom prst="rect">
            <a:avLst/>
          </a:prstGeom>
          <a:noFill/>
        </p:spPr>
        <p:txBody>
          <a:bodyPr wrap="square" rtlCol="0">
            <a:spAutoFit/>
          </a:bodyPr>
          <a:lstStyle/>
          <a:p>
            <a:r>
              <a:rPr lang="en-US" dirty="0" smtClean="0"/>
              <a:t>N pixels</a:t>
            </a:r>
            <a:endParaRPr lang="en-US" dirty="0"/>
          </a:p>
        </p:txBody>
      </p:sp>
      <p:sp>
        <p:nvSpPr>
          <p:cNvPr id="25" name="TextBox 24"/>
          <p:cNvSpPr txBox="1"/>
          <p:nvPr/>
        </p:nvSpPr>
        <p:spPr>
          <a:xfrm>
            <a:off x="3578714" y="5426744"/>
            <a:ext cx="1019742" cy="369332"/>
          </a:xfrm>
          <a:prstGeom prst="rect">
            <a:avLst/>
          </a:prstGeom>
          <a:noFill/>
        </p:spPr>
        <p:txBody>
          <a:bodyPr wrap="square" rtlCol="0">
            <a:spAutoFit/>
          </a:bodyPr>
          <a:lstStyle/>
          <a:p>
            <a:r>
              <a:rPr lang="en-US" dirty="0" smtClean="0"/>
              <a:t>(M,N)</a:t>
            </a:r>
            <a:endParaRPr lang="en-US" dirty="0"/>
          </a:p>
        </p:txBody>
      </p:sp>
      <p:sp>
        <p:nvSpPr>
          <p:cNvPr id="26" name="Right Arrow 25"/>
          <p:cNvSpPr/>
          <p:nvPr/>
        </p:nvSpPr>
        <p:spPr>
          <a:xfrm>
            <a:off x="4232888" y="3675561"/>
            <a:ext cx="731135" cy="153949"/>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154904" y="3964218"/>
            <a:ext cx="3059224"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0" idx="0"/>
            <a:endCxn id="10" idx="2"/>
          </p:cNvCxnSpPr>
          <p:nvPr/>
        </p:nvCxnSpPr>
        <p:spPr>
          <a:xfrm>
            <a:off x="6684516" y="2424715"/>
            <a:ext cx="0" cy="3002029"/>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059704" y="4676143"/>
            <a:ext cx="1654674" cy="461665"/>
          </a:xfrm>
          <a:prstGeom prst="rect">
            <a:avLst/>
          </a:prstGeom>
          <a:noFill/>
        </p:spPr>
        <p:txBody>
          <a:bodyPr wrap="square" rtlCol="0">
            <a:spAutoFit/>
          </a:bodyPr>
          <a:lstStyle/>
          <a:p>
            <a:r>
              <a:rPr lang="en-US" sz="2400" dirty="0" smtClean="0">
                <a:solidFill>
                  <a:srgbClr val="FF0000"/>
                </a:solidFill>
              </a:rPr>
              <a:t>F[</a:t>
            </a:r>
            <a:r>
              <a:rPr lang="en-US" sz="2400" dirty="0" err="1" smtClean="0">
                <a:solidFill>
                  <a:srgbClr val="FF0000"/>
                </a:solidFill>
              </a:rPr>
              <a:t>u,v</a:t>
            </a:r>
            <a:r>
              <a:rPr lang="en-US" sz="2400" dirty="0" smtClean="0">
                <a:solidFill>
                  <a:srgbClr val="FF0000"/>
                </a:solidFill>
              </a:rPr>
              <a:t>]</a:t>
            </a:r>
            <a:endParaRPr lang="en-US" sz="2400" dirty="0">
              <a:solidFill>
                <a:srgbClr val="FF0000"/>
              </a:solidFill>
            </a:endParaRPr>
          </a:p>
        </p:txBody>
      </p:sp>
      <p:sp>
        <p:nvSpPr>
          <p:cNvPr id="33" name="TextBox 32"/>
          <p:cNvSpPr txBox="1"/>
          <p:nvPr/>
        </p:nvSpPr>
        <p:spPr>
          <a:xfrm>
            <a:off x="6684516" y="3517911"/>
            <a:ext cx="827337" cy="369332"/>
          </a:xfrm>
          <a:prstGeom prst="rect">
            <a:avLst/>
          </a:prstGeom>
          <a:noFill/>
        </p:spPr>
        <p:txBody>
          <a:bodyPr wrap="square" rtlCol="0">
            <a:spAutoFit/>
          </a:bodyPr>
          <a:lstStyle/>
          <a:p>
            <a:r>
              <a:rPr lang="en-US" dirty="0" smtClean="0"/>
              <a:t>(0,0)</a:t>
            </a:r>
            <a:endParaRPr lang="en-US" dirty="0"/>
          </a:p>
        </p:txBody>
      </p:sp>
      <p:sp>
        <p:nvSpPr>
          <p:cNvPr id="34" name="TextBox 33"/>
          <p:cNvSpPr txBox="1"/>
          <p:nvPr/>
        </p:nvSpPr>
        <p:spPr>
          <a:xfrm>
            <a:off x="5767551" y="2416944"/>
            <a:ext cx="1002024" cy="369332"/>
          </a:xfrm>
          <a:prstGeom prst="rect">
            <a:avLst/>
          </a:prstGeom>
          <a:noFill/>
        </p:spPr>
        <p:txBody>
          <a:bodyPr wrap="square" rtlCol="0">
            <a:spAutoFit/>
          </a:bodyPr>
          <a:lstStyle/>
          <a:p>
            <a:r>
              <a:rPr lang="en-US" dirty="0" smtClean="0"/>
              <a:t>(0,N/2)</a:t>
            </a:r>
            <a:endParaRPr lang="en-US" dirty="0"/>
          </a:p>
        </p:txBody>
      </p:sp>
      <p:sp>
        <p:nvSpPr>
          <p:cNvPr id="35" name="TextBox 34"/>
          <p:cNvSpPr txBox="1"/>
          <p:nvPr/>
        </p:nvSpPr>
        <p:spPr>
          <a:xfrm>
            <a:off x="5682492" y="5057412"/>
            <a:ext cx="1002024" cy="369332"/>
          </a:xfrm>
          <a:prstGeom prst="rect">
            <a:avLst/>
          </a:prstGeom>
          <a:noFill/>
        </p:spPr>
        <p:txBody>
          <a:bodyPr wrap="square" rtlCol="0">
            <a:spAutoFit/>
          </a:bodyPr>
          <a:lstStyle/>
          <a:p>
            <a:r>
              <a:rPr lang="en-US" dirty="0" smtClean="0"/>
              <a:t>(0,-N/2)</a:t>
            </a:r>
            <a:endParaRPr lang="en-US" dirty="0"/>
          </a:p>
        </p:txBody>
      </p:sp>
      <p:sp>
        <p:nvSpPr>
          <p:cNvPr id="36" name="TextBox 35"/>
          <p:cNvSpPr txBox="1"/>
          <p:nvPr/>
        </p:nvSpPr>
        <p:spPr>
          <a:xfrm>
            <a:off x="5189577" y="4044890"/>
            <a:ext cx="1155947" cy="369332"/>
          </a:xfrm>
          <a:prstGeom prst="rect">
            <a:avLst/>
          </a:prstGeom>
          <a:noFill/>
        </p:spPr>
        <p:txBody>
          <a:bodyPr wrap="square" rtlCol="0">
            <a:spAutoFit/>
          </a:bodyPr>
          <a:lstStyle/>
          <a:p>
            <a:r>
              <a:rPr lang="en-US" dirty="0" smtClean="0"/>
              <a:t>(-M/2,0)</a:t>
            </a:r>
            <a:endParaRPr lang="en-US" dirty="0"/>
          </a:p>
        </p:txBody>
      </p:sp>
      <p:sp>
        <p:nvSpPr>
          <p:cNvPr id="37" name="TextBox 36"/>
          <p:cNvSpPr txBox="1"/>
          <p:nvPr/>
        </p:nvSpPr>
        <p:spPr>
          <a:xfrm>
            <a:off x="7309067" y="4022547"/>
            <a:ext cx="1155947" cy="369332"/>
          </a:xfrm>
          <a:prstGeom prst="rect">
            <a:avLst/>
          </a:prstGeom>
          <a:noFill/>
        </p:spPr>
        <p:txBody>
          <a:bodyPr wrap="square" rtlCol="0">
            <a:spAutoFit/>
          </a:bodyPr>
          <a:lstStyle/>
          <a:p>
            <a:r>
              <a:rPr lang="en-US" dirty="0" smtClean="0"/>
              <a:t>(M/2,0)</a:t>
            </a:r>
            <a:endParaRPr lang="en-US" dirty="0"/>
          </a:p>
        </p:txBody>
      </p:sp>
      <p:sp>
        <p:nvSpPr>
          <p:cNvPr id="38" name="TextBox 37"/>
          <p:cNvSpPr txBox="1"/>
          <p:nvPr/>
        </p:nvSpPr>
        <p:spPr>
          <a:xfrm>
            <a:off x="4157450" y="3325473"/>
            <a:ext cx="922016" cy="369332"/>
          </a:xfrm>
          <a:prstGeom prst="rect">
            <a:avLst/>
          </a:prstGeom>
          <a:noFill/>
        </p:spPr>
        <p:txBody>
          <a:bodyPr wrap="square" rtlCol="0">
            <a:spAutoFit/>
          </a:bodyPr>
          <a:lstStyle/>
          <a:p>
            <a:r>
              <a:rPr lang="en-US" dirty="0" smtClean="0"/>
              <a:t>Fourier</a:t>
            </a:r>
            <a:endParaRPr lang="en-US" dirty="0"/>
          </a:p>
        </p:txBody>
      </p:sp>
      <p:sp>
        <p:nvSpPr>
          <p:cNvPr id="39" name="TextBox 38"/>
          <p:cNvSpPr txBox="1"/>
          <p:nvPr/>
        </p:nvSpPr>
        <p:spPr>
          <a:xfrm>
            <a:off x="4078968" y="3879469"/>
            <a:ext cx="1250626" cy="369332"/>
          </a:xfrm>
          <a:prstGeom prst="rect">
            <a:avLst/>
          </a:prstGeom>
          <a:noFill/>
        </p:spPr>
        <p:txBody>
          <a:bodyPr wrap="square" rtlCol="0">
            <a:spAutoFit/>
          </a:bodyPr>
          <a:lstStyle/>
          <a:p>
            <a:r>
              <a:rPr lang="en-US" dirty="0" smtClean="0"/>
              <a:t>Transform</a:t>
            </a:r>
            <a:endParaRPr lang="en-US" dirty="0"/>
          </a:p>
        </p:txBody>
      </p:sp>
      <p:cxnSp>
        <p:nvCxnSpPr>
          <p:cNvPr id="3" name="Straight Arrow Connector 2"/>
          <p:cNvCxnSpPr/>
          <p:nvPr/>
        </p:nvCxnSpPr>
        <p:spPr>
          <a:xfrm>
            <a:off x="4964023" y="2001352"/>
            <a:ext cx="803528" cy="211682"/>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598456" y="1327666"/>
            <a:ext cx="3866558" cy="400110"/>
          </a:xfrm>
          <a:prstGeom prst="rect">
            <a:avLst/>
          </a:prstGeom>
          <a:noFill/>
        </p:spPr>
        <p:txBody>
          <a:bodyPr wrap="square" rtlCol="0">
            <a:spAutoFit/>
          </a:bodyPr>
          <a:lstStyle/>
          <a:p>
            <a:r>
              <a:rPr lang="en-US" sz="2000" dirty="0" smtClean="0"/>
              <a:t>Edge represents highest frequency</a:t>
            </a:r>
            <a:endParaRPr lang="en-US" sz="2000" dirty="0"/>
          </a:p>
        </p:txBody>
      </p:sp>
      <p:cxnSp>
        <p:nvCxnSpPr>
          <p:cNvPr id="29" name="Straight Arrow Connector 28"/>
          <p:cNvCxnSpPr/>
          <p:nvPr/>
        </p:nvCxnSpPr>
        <p:spPr>
          <a:xfrm flipV="1">
            <a:off x="4842007" y="4198842"/>
            <a:ext cx="1680489" cy="1670139"/>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577693" y="6023113"/>
            <a:ext cx="4545544" cy="707886"/>
          </a:xfrm>
          <a:prstGeom prst="rect">
            <a:avLst/>
          </a:prstGeom>
          <a:noFill/>
        </p:spPr>
        <p:txBody>
          <a:bodyPr wrap="square" rtlCol="0">
            <a:spAutoFit/>
          </a:bodyPr>
          <a:lstStyle/>
          <a:p>
            <a:r>
              <a:rPr lang="en-US" altLang="zh-CN" sz="2000" dirty="0" smtClean="0"/>
              <a:t>Center represents lowest frequency, </a:t>
            </a:r>
          </a:p>
          <a:p>
            <a:r>
              <a:rPr lang="en-US" sz="2000" dirty="0" smtClean="0"/>
              <a:t>Which represents an average pixel</a:t>
            </a:r>
            <a:endParaRPr lang="en-US" sz="2000" dirty="0"/>
          </a:p>
        </p:txBody>
      </p:sp>
    </p:spTree>
    <p:extLst>
      <p:ext uri="{BB962C8B-B14F-4D97-AF65-F5344CB8AC3E}">
        <p14:creationId xmlns:p14="http://schemas.microsoft.com/office/powerpoint/2010/main" val="371231163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9-28 at 11.14.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21" y="809312"/>
            <a:ext cx="7904559" cy="6059598"/>
          </a:xfrm>
          <a:prstGeom prst="rect">
            <a:avLst/>
          </a:prstGeom>
        </p:spPr>
      </p:pic>
    </p:spTree>
    <p:extLst>
      <p:ext uri="{BB962C8B-B14F-4D97-AF65-F5344CB8AC3E}">
        <p14:creationId xmlns:p14="http://schemas.microsoft.com/office/powerpoint/2010/main" val="40079392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9-28 at 11.15.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75" y="372860"/>
            <a:ext cx="8077360" cy="5977585"/>
          </a:xfrm>
          <a:prstGeom prst="rect">
            <a:avLst/>
          </a:prstGeom>
        </p:spPr>
      </p:pic>
    </p:spTree>
    <p:extLst>
      <p:ext uri="{BB962C8B-B14F-4D97-AF65-F5344CB8AC3E}">
        <p14:creationId xmlns:p14="http://schemas.microsoft.com/office/powerpoint/2010/main" val="38297373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9-28 at 11.16.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62" y="501410"/>
            <a:ext cx="7686373" cy="5850821"/>
          </a:xfrm>
          <a:prstGeom prst="rect">
            <a:avLst/>
          </a:prstGeom>
        </p:spPr>
      </p:pic>
    </p:spTree>
    <p:extLst>
      <p:ext uri="{BB962C8B-B14F-4D97-AF65-F5344CB8AC3E}">
        <p14:creationId xmlns:p14="http://schemas.microsoft.com/office/powerpoint/2010/main" val="321689756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smtClean="0"/>
              <a:t>Fourier Transform of Images</a:t>
            </a:r>
            <a:endParaRPr lang="en-US" dirty="0"/>
          </a:p>
        </p:txBody>
      </p:sp>
      <p:pic>
        <p:nvPicPr>
          <p:cNvPr id="2" name="Picture 1" descr="Screen Shot 2015-02-05 at 9.50.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152" y="1524000"/>
            <a:ext cx="7738290" cy="4229888"/>
          </a:xfrm>
          <a:prstGeom prst="rect">
            <a:avLst/>
          </a:prstGeom>
        </p:spPr>
      </p:pic>
      <p:cxnSp>
        <p:nvCxnSpPr>
          <p:cNvPr id="32" name="Straight Connector 31"/>
          <p:cNvCxnSpPr/>
          <p:nvPr/>
        </p:nvCxnSpPr>
        <p:spPr>
          <a:xfrm>
            <a:off x="4962500" y="3656317"/>
            <a:ext cx="3059224"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492112" y="2636397"/>
            <a:ext cx="0" cy="2001353"/>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327588" y="6042355"/>
            <a:ext cx="2578214" cy="461665"/>
          </a:xfrm>
          <a:prstGeom prst="rect">
            <a:avLst/>
          </a:prstGeom>
          <a:noFill/>
        </p:spPr>
        <p:txBody>
          <a:bodyPr wrap="square" rtlCol="0">
            <a:spAutoFit/>
          </a:bodyPr>
          <a:lstStyle/>
          <a:p>
            <a:r>
              <a:rPr lang="en-US" sz="2400" dirty="0" smtClean="0">
                <a:solidFill>
                  <a:srgbClr val="FF0000"/>
                </a:solidFill>
              </a:rPr>
              <a:t>Spatial domain</a:t>
            </a:r>
            <a:endParaRPr lang="en-US" sz="2400" dirty="0">
              <a:solidFill>
                <a:srgbClr val="FF0000"/>
              </a:solidFill>
            </a:endParaRPr>
          </a:p>
        </p:txBody>
      </p:sp>
      <p:sp>
        <p:nvSpPr>
          <p:cNvPr id="42" name="TextBox 41"/>
          <p:cNvSpPr txBox="1"/>
          <p:nvPr/>
        </p:nvSpPr>
        <p:spPr>
          <a:xfrm>
            <a:off x="5308827" y="6042355"/>
            <a:ext cx="2578214" cy="461665"/>
          </a:xfrm>
          <a:prstGeom prst="rect">
            <a:avLst/>
          </a:prstGeom>
          <a:noFill/>
        </p:spPr>
        <p:txBody>
          <a:bodyPr wrap="square" rtlCol="0">
            <a:spAutoFit/>
          </a:bodyPr>
          <a:lstStyle/>
          <a:p>
            <a:r>
              <a:rPr lang="en-US" sz="2400" dirty="0" smtClean="0">
                <a:solidFill>
                  <a:srgbClr val="FF0000"/>
                </a:solidFill>
              </a:rPr>
              <a:t>Frequency Domain</a:t>
            </a:r>
            <a:endParaRPr lang="en-US" sz="2400" dirty="0">
              <a:solidFill>
                <a:srgbClr val="FF0000"/>
              </a:solidFill>
            </a:endParaRPr>
          </a:p>
        </p:txBody>
      </p:sp>
      <p:sp>
        <p:nvSpPr>
          <p:cNvPr id="11" name="TextBox 10"/>
          <p:cNvSpPr txBox="1"/>
          <p:nvPr/>
        </p:nvSpPr>
        <p:spPr>
          <a:xfrm>
            <a:off x="6580218" y="3741064"/>
            <a:ext cx="731135" cy="369332"/>
          </a:xfrm>
          <a:prstGeom prst="rect">
            <a:avLst/>
          </a:prstGeom>
          <a:noFill/>
        </p:spPr>
        <p:txBody>
          <a:bodyPr wrap="square" rtlCol="0">
            <a:spAutoFit/>
          </a:bodyPr>
          <a:lstStyle/>
          <a:p>
            <a:r>
              <a:rPr lang="en-US" dirty="0" smtClean="0">
                <a:solidFill>
                  <a:schemeClr val="bg1"/>
                </a:solidFill>
              </a:rPr>
              <a:t>(0,0)</a:t>
            </a:r>
            <a:endParaRPr lang="en-US" dirty="0">
              <a:solidFill>
                <a:schemeClr val="bg1"/>
              </a:solidFill>
            </a:endParaRPr>
          </a:p>
        </p:txBody>
      </p:sp>
    </p:spTree>
    <p:extLst>
      <p:ext uri="{BB962C8B-B14F-4D97-AF65-F5344CB8AC3E}">
        <p14:creationId xmlns:p14="http://schemas.microsoft.com/office/powerpoint/2010/main" val="36929096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lecture</a:t>
            </a:r>
            <a:endParaRPr lang="en-US" dirty="0"/>
          </a:p>
        </p:txBody>
      </p:sp>
      <p:sp>
        <p:nvSpPr>
          <p:cNvPr id="3" name="Content Placeholder 2"/>
          <p:cNvSpPr>
            <a:spLocks noGrp="1"/>
          </p:cNvSpPr>
          <p:nvPr>
            <p:ph idx="1"/>
          </p:nvPr>
        </p:nvSpPr>
        <p:spPr/>
        <p:txBody>
          <a:bodyPr>
            <a:normAutofit/>
          </a:bodyPr>
          <a:lstStyle/>
          <a:p>
            <a:r>
              <a:rPr lang="en-US" dirty="0" smtClean="0"/>
              <a:t>Fourier transform and frequency domain</a:t>
            </a:r>
          </a:p>
          <a:p>
            <a:pPr lvl="1"/>
            <a:r>
              <a:rPr lang="en-US" dirty="0" smtClean="0"/>
              <a:t>Fourier transformation in 1d signal</a:t>
            </a:r>
          </a:p>
          <a:p>
            <a:pPr lvl="1"/>
            <a:r>
              <a:rPr lang="en-US" dirty="0" smtClean="0"/>
              <a:t>Fourier transform of images</a:t>
            </a:r>
          </a:p>
          <a:p>
            <a:pPr lvl="1"/>
            <a:r>
              <a:rPr lang="en-US" dirty="0" smtClean="0"/>
              <a:t>Fourier transform in Python</a:t>
            </a:r>
          </a:p>
          <a:p>
            <a:endParaRPr lang="en-US" dirty="0"/>
          </a:p>
          <a:p>
            <a:r>
              <a:rPr lang="en-US" dirty="0" smtClean="0">
                <a:solidFill>
                  <a:srgbClr val="FF0000"/>
                </a:solidFill>
              </a:rPr>
              <a:t>Reminder: Read your text book. Today’s lecture covers materials in </a:t>
            </a:r>
            <a:r>
              <a:rPr lang="en-US" dirty="0" smtClean="0">
                <a:solidFill>
                  <a:srgbClr val="FF0000"/>
                </a:solidFill>
              </a:rPr>
              <a:t>3.4. </a:t>
            </a:r>
            <a:r>
              <a:rPr lang="en-US" dirty="0" smtClean="0">
                <a:solidFill>
                  <a:srgbClr val="FF0000"/>
                </a:solidFill>
              </a:rPr>
              <a:t>Page 116-126</a:t>
            </a:r>
            <a:endParaRPr lang="en-US" dirty="0" smtClean="0">
              <a:solidFill>
                <a:srgbClr val="FF0000"/>
              </a:solidFill>
            </a:endParaRPr>
          </a:p>
        </p:txBody>
      </p:sp>
    </p:spTree>
    <p:extLst>
      <p:ext uri="{BB962C8B-B14F-4D97-AF65-F5344CB8AC3E}">
        <p14:creationId xmlns:p14="http://schemas.microsoft.com/office/powerpoint/2010/main" val="200071989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 of natural images</a:t>
            </a:r>
            <a:endParaRPr lang="en-US" dirty="0"/>
          </a:p>
        </p:txBody>
      </p:sp>
      <p:pic>
        <p:nvPicPr>
          <p:cNvPr id="4" name="Content Placeholder 3" descr="Screen Shot 2015-02-05 at 9.07.18 AM.png"/>
          <p:cNvPicPr>
            <a:picLocks noGrp="1" noChangeAspect="1"/>
          </p:cNvPicPr>
          <p:nvPr>
            <p:ph idx="1"/>
          </p:nvPr>
        </p:nvPicPr>
        <p:blipFill>
          <a:blip r:embed="rId2">
            <a:extLst>
              <a:ext uri="{28A0092B-C50C-407E-A947-70E740481C1C}">
                <a14:useLocalDpi xmlns:a14="http://schemas.microsoft.com/office/drawing/2010/main" val="0"/>
              </a:ext>
            </a:extLst>
          </a:blip>
          <a:srcRect t="5232" b="5232"/>
          <a:stretch>
            <a:fillRect/>
          </a:stretch>
        </p:blipFill>
        <p:spPr/>
      </p:pic>
    </p:spTree>
    <p:extLst>
      <p:ext uri="{BB962C8B-B14F-4D97-AF65-F5344CB8AC3E}">
        <p14:creationId xmlns:p14="http://schemas.microsoft.com/office/powerpoint/2010/main" val="393162446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atin typeface="Calibri" charset="0"/>
              </a:rPr>
              <a:t>Fourier analysis in images</a:t>
            </a:r>
          </a:p>
        </p:txBody>
      </p:sp>
      <p:sp>
        <p:nvSpPr>
          <p:cNvPr id="43019" name="TextBox 13"/>
          <p:cNvSpPr txBox="1">
            <a:spLocks noChangeArrowheads="1"/>
          </p:cNvSpPr>
          <p:nvPr/>
        </p:nvSpPr>
        <p:spPr bwMode="auto">
          <a:xfrm>
            <a:off x="2989836" y="6303447"/>
            <a:ext cx="5929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t>http://</a:t>
            </a:r>
            <a:r>
              <a:rPr lang="en-US" dirty="0" err="1"/>
              <a:t>www.csce.uark.edu</a:t>
            </a:r>
            <a:r>
              <a:rPr lang="en-US" dirty="0"/>
              <a:t>/~</a:t>
            </a:r>
            <a:r>
              <a:rPr lang="en-US" dirty="0" err="1"/>
              <a:t>jgauch</a:t>
            </a:r>
            <a:r>
              <a:rPr lang="en-US" dirty="0"/>
              <a:t>/5683/notes/ch04a.pdf</a:t>
            </a:r>
          </a:p>
        </p:txBody>
      </p:sp>
      <p:pic>
        <p:nvPicPr>
          <p:cNvPr id="2" name="Picture 1" descr="Screen Shot 2015-02-05 at 9.05.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4" y="1511404"/>
            <a:ext cx="9144000" cy="4792043"/>
          </a:xfrm>
          <a:prstGeom prst="rect">
            <a:avLst/>
          </a:prstGeom>
        </p:spPr>
      </p:pic>
    </p:spTree>
    <p:extLst>
      <p:ext uri="{BB962C8B-B14F-4D97-AF65-F5344CB8AC3E}">
        <p14:creationId xmlns:p14="http://schemas.microsoft.com/office/powerpoint/2010/main" val="338654771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atin typeface="Calibri" charset="0"/>
              </a:rPr>
              <a:t>Signals can be composed</a:t>
            </a:r>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40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40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403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403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404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4041" name="TextBox 10"/>
          <p:cNvSpPr txBox="1">
            <a:spLocks noChangeArrowheads="1"/>
          </p:cNvSpPr>
          <p:nvPr/>
        </p:nvSpPr>
        <p:spPr bwMode="auto">
          <a:xfrm>
            <a:off x="3505200" y="3124200"/>
            <a:ext cx="425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3200"/>
              <a:t>+</a:t>
            </a:r>
          </a:p>
        </p:txBody>
      </p:sp>
      <p:sp>
        <p:nvSpPr>
          <p:cNvPr id="44042" name="TextBox 11"/>
          <p:cNvSpPr txBox="1">
            <a:spLocks noChangeArrowheads="1"/>
          </p:cNvSpPr>
          <p:nvPr/>
        </p:nvSpPr>
        <p:spPr bwMode="auto">
          <a:xfrm>
            <a:off x="5715000" y="3124200"/>
            <a:ext cx="425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3200"/>
              <a:t>=</a:t>
            </a:r>
          </a:p>
        </p:txBody>
      </p:sp>
      <p:sp>
        <p:nvSpPr>
          <p:cNvPr id="44043" name="TextBox 12"/>
          <p:cNvSpPr txBox="1">
            <a:spLocks noChangeArrowheads="1"/>
          </p:cNvSpPr>
          <p:nvPr/>
        </p:nvSpPr>
        <p:spPr bwMode="auto">
          <a:xfrm>
            <a:off x="3271838" y="6211888"/>
            <a:ext cx="5872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http://sharp.bu.edu/~slehar/fourier/fourier.html#filtering</a:t>
            </a:r>
          </a:p>
          <a:p>
            <a:pPr eaLnBrk="1" hangingPunct="1"/>
            <a:r>
              <a:rPr lang="en-US"/>
              <a:t>More: http://www.cs.unm.edu/~brayer/vision/fourier.html</a:t>
            </a:r>
          </a:p>
        </p:txBody>
      </p:sp>
    </p:spTree>
    <p:extLst>
      <p:ext uri="{BB962C8B-B14F-4D97-AF65-F5344CB8AC3E}">
        <p14:creationId xmlns:p14="http://schemas.microsoft.com/office/powerpoint/2010/main" val="42028906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05 at 9.58.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28" y="789725"/>
            <a:ext cx="8504257" cy="5324485"/>
          </a:xfrm>
          <a:prstGeom prst="rect">
            <a:avLst/>
          </a:prstGeom>
        </p:spPr>
      </p:pic>
    </p:spTree>
    <p:extLst>
      <p:ext uri="{BB962C8B-B14F-4D97-AF65-F5344CB8AC3E}">
        <p14:creationId xmlns:p14="http://schemas.microsoft.com/office/powerpoint/2010/main" val="144524757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05 at 10.17.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50800"/>
            <a:ext cx="9105900" cy="6743700"/>
          </a:xfrm>
          <a:prstGeom prst="rect">
            <a:avLst/>
          </a:prstGeom>
        </p:spPr>
      </p:pic>
    </p:spTree>
    <p:extLst>
      <p:ext uri="{BB962C8B-B14F-4D97-AF65-F5344CB8AC3E}">
        <p14:creationId xmlns:p14="http://schemas.microsoft.com/office/powerpoint/2010/main" val="116005067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transform in </a:t>
            </a:r>
            <a:r>
              <a:rPr lang="en-US" dirty="0" err="1" smtClean="0"/>
              <a:t>Numpy</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Numpy</a:t>
            </a:r>
            <a:r>
              <a:rPr lang="en-US" dirty="0" smtClean="0"/>
              <a:t> has a FFT package.</a:t>
            </a:r>
          </a:p>
          <a:p>
            <a:r>
              <a:rPr lang="en-US" dirty="0" smtClean="0"/>
              <a:t>Np.fft.fft2() provides us the frequency transform which will be a complex array</a:t>
            </a:r>
            <a:r>
              <a:rPr lang="en-US" dirty="0" smtClean="0"/>
              <a:t>.</a:t>
            </a:r>
          </a:p>
          <a:p>
            <a:pPr marL="0" indent="0">
              <a:buNone/>
            </a:pPr>
            <a:endParaRPr lang="en-US" dirty="0" smtClean="0"/>
          </a:p>
          <a:p>
            <a:r>
              <a:rPr lang="en-US" dirty="0" err="1" smtClean="0"/>
              <a:t>np.fft.fftshift</a:t>
            </a:r>
            <a:r>
              <a:rPr lang="en-US" dirty="0" smtClean="0"/>
              <a:t>() shift the DC component in the center. </a:t>
            </a:r>
            <a:endParaRPr lang="en-US" dirty="0" smtClean="0"/>
          </a:p>
          <a:p>
            <a:pPr marL="0" indent="0">
              <a:buNone/>
            </a:pPr>
            <a:endParaRPr lang="en-US" dirty="0" smtClean="0"/>
          </a:p>
          <a:p>
            <a:r>
              <a:rPr lang="en-US" dirty="0" smtClean="0"/>
              <a:t>We need to compute the magnitude from the output by taking the log. </a:t>
            </a:r>
            <a:r>
              <a:rPr lang="en-US" dirty="0" err="1" smtClean="0"/>
              <a:t>Np.log</a:t>
            </a:r>
            <a:r>
              <a:rPr lang="en-US" dirty="0" smtClean="0"/>
              <a:t>(</a:t>
            </a:r>
            <a:r>
              <a:rPr lang="en-US" dirty="0" err="1" smtClean="0"/>
              <a:t>np.abs</a:t>
            </a:r>
            <a:r>
              <a:rPr lang="en-US" dirty="0" smtClean="0"/>
              <a:t>(</a:t>
            </a:r>
            <a:r>
              <a:rPr lang="en-US" dirty="0" err="1" smtClean="0"/>
              <a:t>fft_shift_image</a:t>
            </a:r>
            <a:r>
              <a:rPr lang="en-US" dirty="0" smtClean="0"/>
              <a:t>))</a:t>
            </a:r>
          </a:p>
          <a:p>
            <a:endParaRPr lang="en-US" dirty="0"/>
          </a:p>
        </p:txBody>
      </p:sp>
    </p:spTree>
    <p:extLst>
      <p:ext uri="{BB962C8B-B14F-4D97-AF65-F5344CB8AC3E}">
        <p14:creationId xmlns:p14="http://schemas.microsoft.com/office/powerpoint/2010/main" val="1618591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normAutofit fontScale="92500"/>
          </a:bodyPr>
          <a:lstStyle/>
          <a:p>
            <a:r>
              <a:rPr lang="en-US" dirty="0" smtClean="0"/>
              <a:t>Open an image</a:t>
            </a:r>
          </a:p>
          <a:p>
            <a:r>
              <a:rPr lang="en-US" dirty="0" smtClean="0"/>
              <a:t>Add both Salt and Pepper, Gaussian noise.</a:t>
            </a:r>
            <a:endParaRPr lang="en-US" dirty="0"/>
          </a:p>
          <a:p>
            <a:r>
              <a:rPr lang="en-US" dirty="0" smtClean="0"/>
              <a:t>Display FFT images of original and noisy images. </a:t>
            </a:r>
          </a:p>
          <a:p>
            <a:r>
              <a:rPr lang="en-US" dirty="0" err="1" smtClean="0">
                <a:solidFill>
                  <a:srgbClr val="FF0000"/>
                </a:solidFill>
              </a:rPr>
              <a:t>img</a:t>
            </a:r>
            <a:r>
              <a:rPr lang="en-US" dirty="0" smtClean="0">
                <a:solidFill>
                  <a:srgbClr val="FF0000"/>
                </a:solidFill>
              </a:rPr>
              <a:t> </a:t>
            </a:r>
            <a:r>
              <a:rPr lang="en-US" dirty="0">
                <a:solidFill>
                  <a:srgbClr val="FF0000"/>
                </a:solidFill>
              </a:rPr>
              <a:t>= </a:t>
            </a:r>
            <a:r>
              <a:rPr lang="en-US" dirty="0" err="1">
                <a:solidFill>
                  <a:srgbClr val="FF0000"/>
                </a:solidFill>
              </a:rPr>
              <a:t>misc.imread</a:t>
            </a:r>
            <a:r>
              <a:rPr lang="en-US" dirty="0">
                <a:solidFill>
                  <a:srgbClr val="FF0000"/>
                </a:solidFill>
              </a:rPr>
              <a:t>('peppers256.png',flatten=1)</a:t>
            </a:r>
          </a:p>
          <a:p>
            <a:r>
              <a:rPr lang="en-US" dirty="0">
                <a:solidFill>
                  <a:srgbClr val="FF0000"/>
                </a:solidFill>
              </a:rPr>
              <a:t>f = np.fft.fft2</a:t>
            </a:r>
            <a:r>
              <a:rPr lang="en-US" dirty="0" smtClean="0">
                <a:solidFill>
                  <a:srgbClr val="FF0000"/>
                </a:solidFill>
              </a:rPr>
              <a:t>(</a:t>
            </a:r>
            <a:r>
              <a:rPr lang="en-US" dirty="0" err="1" smtClean="0">
                <a:solidFill>
                  <a:srgbClr val="FF0000"/>
                </a:solidFill>
              </a:rPr>
              <a:t>img</a:t>
            </a:r>
            <a:r>
              <a:rPr lang="en-US" dirty="0" smtClean="0">
                <a:solidFill>
                  <a:srgbClr val="FF0000"/>
                </a:solidFill>
              </a:rPr>
              <a:t>)</a:t>
            </a:r>
            <a:endParaRPr lang="en-US" dirty="0">
              <a:solidFill>
                <a:srgbClr val="FF0000"/>
              </a:solidFill>
            </a:endParaRPr>
          </a:p>
          <a:p>
            <a:r>
              <a:rPr lang="en-US" dirty="0" err="1">
                <a:solidFill>
                  <a:srgbClr val="FF0000"/>
                </a:solidFill>
              </a:rPr>
              <a:t>fshift</a:t>
            </a:r>
            <a:r>
              <a:rPr lang="en-US" dirty="0">
                <a:solidFill>
                  <a:srgbClr val="FF0000"/>
                </a:solidFill>
              </a:rPr>
              <a:t> = </a:t>
            </a:r>
            <a:r>
              <a:rPr lang="en-US" dirty="0" err="1">
                <a:solidFill>
                  <a:srgbClr val="FF0000"/>
                </a:solidFill>
              </a:rPr>
              <a:t>np.fft.fftshift</a:t>
            </a:r>
            <a:r>
              <a:rPr lang="en-US" dirty="0">
                <a:solidFill>
                  <a:srgbClr val="FF0000"/>
                </a:solidFill>
              </a:rPr>
              <a:t>(f)</a:t>
            </a:r>
          </a:p>
          <a:p>
            <a:r>
              <a:rPr lang="en-US" dirty="0" err="1" smtClean="0">
                <a:solidFill>
                  <a:srgbClr val="FF0000"/>
                </a:solidFill>
              </a:rPr>
              <a:t>magnitude_spectrum</a:t>
            </a:r>
            <a:r>
              <a:rPr lang="en-US" dirty="0" smtClean="0">
                <a:solidFill>
                  <a:srgbClr val="FF0000"/>
                </a:solidFill>
              </a:rPr>
              <a:t> </a:t>
            </a:r>
            <a:r>
              <a:rPr lang="en-US" dirty="0">
                <a:solidFill>
                  <a:srgbClr val="FF0000"/>
                </a:solidFill>
              </a:rPr>
              <a:t>= 20*</a:t>
            </a:r>
            <a:r>
              <a:rPr lang="en-US" dirty="0" err="1">
                <a:solidFill>
                  <a:srgbClr val="FF0000"/>
                </a:solidFill>
              </a:rPr>
              <a:t>np.log</a:t>
            </a:r>
            <a:r>
              <a:rPr lang="en-US" dirty="0">
                <a:solidFill>
                  <a:srgbClr val="FF0000"/>
                </a:solidFill>
              </a:rPr>
              <a:t>(</a:t>
            </a:r>
            <a:r>
              <a:rPr lang="en-US" dirty="0" err="1">
                <a:solidFill>
                  <a:srgbClr val="FF0000"/>
                </a:solidFill>
              </a:rPr>
              <a:t>np.abs</a:t>
            </a:r>
            <a:r>
              <a:rPr lang="en-US" dirty="0">
                <a:solidFill>
                  <a:srgbClr val="FF0000"/>
                </a:solidFill>
              </a:rPr>
              <a:t>(</a:t>
            </a:r>
            <a:r>
              <a:rPr lang="en-US" dirty="0" err="1">
                <a:solidFill>
                  <a:srgbClr val="FF0000"/>
                </a:solidFill>
              </a:rPr>
              <a:t>fshift</a:t>
            </a:r>
            <a:r>
              <a:rPr lang="en-US" dirty="0">
                <a:solidFill>
                  <a:srgbClr val="FF0000"/>
                </a:solidFill>
              </a:rPr>
              <a:t>))</a:t>
            </a:r>
          </a:p>
          <a:p>
            <a:endParaRPr lang="en-US" dirty="0"/>
          </a:p>
        </p:txBody>
      </p:sp>
    </p:spTree>
    <p:extLst>
      <p:ext uri="{BB962C8B-B14F-4D97-AF65-F5344CB8AC3E}">
        <p14:creationId xmlns:p14="http://schemas.microsoft.com/office/powerpoint/2010/main" val="401422543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Content Placeholder 2"/>
          <p:cNvSpPr>
            <a:spLocks noGrp="1"/>
          </p:cNvSpPr>
          <p:nvPr>
            <p:ph idx="1"/>
          </p:nvPr>
        </p:nvSpPr>
        <p:spPr/>
        <p:txBody>
          <a:bodyPr/>
          <a:lstStyle/>
          <a:p>
            <a:r>
              <a:rPr lang="en-US" dirty="0" smtClean="0"/>
              <a:t>Apply </a:t>
            </a:r>
            <a:r>
              <a:rPr lang="en-US" smtClean="0"/>
              <a:t>the </a:t>
            </a:r>
            <a:r>
              <a:rPr lang="en-US" smtClean="0"/>
              <a:t>Box </a:t>
            </a:r>
            <a:r>
              <a:rPr lang="en-US" dirty="0" smtClean="0"/>
              <a:t>or Gaussian </a:t>
            </a:r>
            <a:r>
              <a:rPr lang="en-US" dirty="0" smtClean="0"/>
              <a:t>filter to an image and compare the image with the Fourier transformed image.</a:t>
            </a:r>
            <a:endParaRPr lang="en-US" dirty="0"/>
          </a:p>
        </p:txBody>
      </p:sp>
    </p:spTree>
    <p:extLst>
      <p:ext uri="{BB962C8B-B14F-4D97-AF65-F5344CB8AC3E}">
        <p14:creationId xmlns:p14="http://schemas.microsoft.com/office/powerpoint/2010/main" val="115657701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sz="half" idx="1"/>
          </p:nvPr>
        </p:nvSpPr>
        <p:spPr>
          <a:xfrm>
            <a:off x="457199" y="1600200"/>
            <a:ext cx="8835913" cy="4711758"/>
          </a:xfrm>
        </p:spPr>
        <p:txBody>
          <a:bodyPr/>
          <a:lstStyle/>
          <a:p>
            <a:r>
              <a:rPr lang="en-US" dirty="0" smtClean="0"/>
              <a:t>Discrete Fourier Transform with Python</a:t>
            </a:r>
          </a:p>
          <a:p>
            <a:r>
              <a:rPr lang="en-US" dirty="0" smtClean="0"/>
              <a:t>Filtering in Frequency domain</a:t>
            </a:r>
          </a:p>
          <a:p>
            <a:r>
              <a:rPr lang="en-US" dirty="0" smtClean="0"/>
              <a:t>Inverse Fourier</a:t>
            </a:r>
          </a:p>
          <a:p>
            <a:r>
              <a:rPr lang="en-US" dirty="0" smtClean="0"/>
              <a:t>Applications of FT</a:t>
            </a:r>
          </a:p>
        </p:txBody>
      </p:sp>
    </p:spTree>
    <p:extLst>
      <p:ext uri="{BB962C8B-B14F-4D97-AF65-F5344CB8AC3E}">
        <p14:creationId xmlns:p14="http://schemas.microsoft.com/office/powerpoint/2010/main" val="85130128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atin typeface="Calibri" charset="0"/>
              </a:rPr>
              <a:t>Fourier Transform</a:t>
            </a:r>
          </a:p>
        </p:txBody>
      </p:sp>
      <p:sp>
        <p:nvSpPr>
          <p:cNvPr id="56323" name="Content Placeholder 2"/>
          <p:cNvSpPr>
            <a:spLocks noGrp="1"/>
          </p:cNvSpPr>
          <p:nvPr>
            <p:ph idx="1"/>
          </p:nvPr>
        </p:nvSpPr>
        <p:spPr/>
        <p:txBody>
          <a:bodyPr/>
          <a:lstStyle/>
          <a:p>
            <a:r>
              <a:rPr lang="en-US" sz="2400">
                <a:latin typeface="Calibri" charset="0"/>
              </a:rPr>
              <a:t>Fourier transform stores the magnitude and phase at each frequency</a:t>
            </a:r>
          </a:p>
          <a:p>
            <a:pPr lvl="1"/>
            <a:r>
              <a:rPr lang="en-US" sz="2000">
                <a:latin typeface="Calibri" charset="0"/>
              </a:rPr>
              <a:t>Magnitude encodes how much signal there is at a particular frequency</a:t>
            </a:r>
          </a:p>
          <a:p>
            <a:pPr lvl="1"/>
            <a:r>
              <a:rPr lang="en-US" sz="2000">
                <a:latin typeface="Calibri" charset="0"/>
              </a:rPr>
              <a:t>Phase encodes spatial information (indirectly)</a:t>
            </a:r>
          </a:p>
          <a:p>
            <a:pPr lvl="1"/>
            <a:r>
              <a:rPr lang="en-US" sz="2000">
                <a:latin typeface="Calibri" charset="0"/>
              </a:rPr>
              <a:t>For mathematical convenience, this is often notated in terms of real and complex numbers</a:t>
            </a:r>
          </a:p>
          <a:p>
            <a:endParaRPr lang="en-US" sz="2400">
              <a:latin typeface="Calibri" charset="0"/>
            </a:endParaRPr>
          </a:p>
          <a:p>
            <a:endParaRPr lang="en-US" sz="2400">
              <a:latin typeface="Calibri" charset="0"/>
            </a:endParaRPr>
          </a:p>
          <a:p>
            <a:endParaRPr lang="en-US" sz="2400">
              <a:latin typeface="Calibri" charset="0"/>
            </a:endParaRPr>
          </a:p>
        </p:txBody>
      </p:sp>
      <p:graphicFrame>
        <p:nvGraphicFramePr>
          <p:cNvPr id="14350" name="Object 27"/>
          <p:cNvGraphicFramePr>
            <a:graphicFrameLocks noChangeAspect="1"/>
          </p:cNvGraphicFramePr>
          <p:nvPr/>
        </p:nvGraphicFramePr>
        <p:xfrm>
          <a:off x="1905000" y="3830638"/>
          <a:ext cx="2933700" cy="596900"/>
        </p:xfrm>
        <a:graphic>
          <a:graphicData uri="http://schemas.openxmlformats.org/presentationml/2006/ole">
            <mc:AlternateContent xmlns:mc="http://schemas.openxmlformats.org/markup-compatibility/2006">
              <mc:Choice xmlns:v="urn:schemas-microsoft-com:vml" Requires="v">
                <p:oleObj spid="_x0000_s17802" name="Equation" r:id="rId3" imgW="1371600" imgH="279400" progId="Equation.3">
                  <p:embed/>
                </p:oleObj>
              </mc:Choice>
              <mc:Fallback>
                <p:oleObj name="Equation" r:id="rId3" imgW="1371600" imgH="279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830638"/>
                        <a:ext cx="29337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1" name="Object 28"/>
          <p:cNvGraphicFramePr>
            <a:graphicFrameLocks noChangeAspect="1"/>
          </p:cNvGraphicFramePr>
          <p:nvPr/>
        </p:nvGraphicFramePr>
        <p:xfrm>
          <a:off x="6616700" y="3733800"/>
          <a:ext cx="2070100" cy="935038"/>
        </p:xfrm>
        <a:graphic>
          <a:graphicData uri="http://schemas.openxmlformats.org/presentationml/2006/ole">
            <mc:AlternateContent xmlns:mc="http://schemas.openxmlformats.org/markup-compatibility/2006">
              <mc:Choice xmlns:v="urn:schemas-microsoft-com:vml" Requires="v">
                <p:oleObj spid="_x0000_s17803" name="Equation" r:id="rId5" imgW="927100" imgH="419100" progId="Equation.3">
                  <p:embed/>
                </p:oleObj>
              </mc:Choice>
              <mc:Fallback>
                <p:oleObj name="Equation" r:id="rId5" imgW="9271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700" y="3733800"/>
                        <a:ext cx="20701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13"/>
          <p:cNvSpPr txBox="1">
            <a:spLocks noChangeArrowheads="1"/>
          </p:cNvSpPr>
          <p:nvPr/>
        </p:nvSpPr>
        <p:spPr bwMode="auto">
          <a:xfrm>
            <a:off x="533400" y="404971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Amplitude:</a:t>
            </a:r>
          </a:p>
        </p:txBody>
      </p:sp>
      <p:sp>
        <p:nvSpPr>
          <p:cNvPr id="16" name="TextBox 15"/>
          <p:cNvSpPr txBox="1">
            <a:spLocks noChangeArrowheads="1"/>
          </p:cNvSpPr>
          <p:nvPr/>
        </p:nvSpPr>
        <p:spPr bwMode="auto">
          <a:xfrm>
            <a:off x="5715000" y="404971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Phase:</a:t>
            </a:r>
          </a:p>
        </p:txBody>
      </p:sp>
    </p:spTree>
    <p:extLst>
      <p:ext uri="{BB962C8B-B14F-4D97-AF65-F5344CB8AC3E}">
        <p14:creationId xmlns:p14="http://schemas.microsoft.com/office/powerpoint/2010/main" val="35803849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Image</a:t>
            </a:r>
            <a:endParaRPr lang="en-US" dirty="0"/>
          </a:p>
        </p:txBody>
      </p:sp>
      <p:pic>
        <p:nvPicPr>
          <p:cNvPr id="9" name="Picture 8" descr="Screen Shot 2015-02-05 at 10.05.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599" y="2585433"/>
            <a:ext cx="1635434" cy="2209809"/>
          </a:xfrm>
          <a:prstGeom prst="rect">
            <a:avLst/>
          </a:prstGeom>
        </p:spPr>
      </p:pic>
    </p:spTree>
    <p:extLst>
      <p:ext uri="{BB962C8B-B14F-4D97-AF65-F5344CB8AC3E}">
        <p14:creationId xmlns:p14="http://schemas.microsoft.com/office/powerpoint/2010/main" val="84802196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atin typeface="Calibri" charset="0"/>
              </a:rPr>
              <a:t>The Convolution Theorem</a:t>
            </a:r>
          </a:p>
        </p:txBody>
      </p:sp>
      <p:sp>
        <p:nvSpPr>
          <p:cNvPr id="488451" name="Rectangle 3"/>
          <p:cNvSpPr>
            <a:spLocks noGrp="1" noChangeArrowheads="1"/>
          </p:cNvSpPr>
          <p:nvPr>
            <p:ph type="body" sz="half" idx="2"/>
          </p:nvPr>
        </p:nvSpPr>
        <p:spPr>
          <a:xfrm>
            <a:off x="533400" y="1417638"/>
            <a:ext cx="7924800" cy="5257800"/>
          </a:xfrm>
        </p:spPr>
        <p:txBody>
          <a:bodyPr/>
          <a:lstStyle/>
          <a:p>
            <a:pPr>
              <a:lnSpc>
                <a:spcPct val="90000"/>
              </a:lnSpc>
            </a:pPr>
            <a:r>
              <a:rPr lang="en-US" dirty="0">
                <a:latin typeface="Calibri" charset="0"/>
              </a:rPr>
              <a:t>The Fourier transform of the convolution of two functions is the product of their Fourier transforms</a:t>
            </a:r>
          </a:p>
          <a:p>
            <a:pPr>
              <a:lnSpc>
                <a:spcPct val="90000"/>
              </a:lnSpc>
            </a:pPr>
            <a:endParaRPr lang="en-US" dirty="0">
              <a:latin typeface="Calibri" charset="0"/>
            </a:endParaRPr>
          </a:p>
          <a:p>
            <a:pPr>
              <a:lnSpc>
                <a:spcPct val="90000"/>
              </a:lnSpc>
            </a:pPr>
            <a:endParaRPr lang="en-US" dirty="0">
              <a:latin typeface="Calibri" charset="0"/>
            </a:endParaRPr>
          </a:p>
          <a:p>
            <a:pPr>
              <a:lnSpc>
                <a:spcPct val="90000"/>
              </a:lnSpc>
            </a:pPr>
            <a:endParaRPr lang="en-US" dirty="0">
              <a:latin typeface="Calibri" charset="0"/>
            </a:endParaRPr>
          </a:p>
          <a:p>
            <a:pPr>
              <a:lnSpc>
                <a:spcPct val="90000"/>
              </a:lnSpc>
            </a:pPr>
            <a:r>
              <a:rPr lang="en-US" b="1" dirty="0">
                <a:latin typeface="Calibri" charset="0"/>
              </a:rPr>
              <a:t>Convolution</a:t>
            </a:r>
            <a:r>
              <a:rPr lang="en-US" dirty="0">
                <a:latin typeface="Calibri" charset="0"/>
              </a:rPr>
              <a:t> in spatial domain is equivalent to </a:t>
            </a:r>
            <a:r>
              <a:rPr lang="en-US" b="1" dirty="0">
                <a:latin typeface="Calibri" charset="0"/>
              </a:rPr>
              <a:t>multiplication</a:t>
            </a:r>
            <a:r>
              <a:rPr lang="en-US" dirty="0">
                <a:latin typeface="Calibri" charset="0"/>
              </a:rPr>
              <a:t> in frequency domain!</a:t>
            </a:r>
          </a:p>
          <a:p>
            <a:pPr>
              <a:lnSpc>
                <a:spcPct val="90000"/>
              </a:lnSpc>
            </a:pPr>
            <a:endParaRPr lang="en-US" dirty="0">
              <a:latin typeface="Calibri" charset="0"/>
            </a:endParaRPr>
          </a:p>
        </p:txBody>
      </p:sp>
      <p:graphicFrame>
        <p:nvGraphicFramePr>
          <p:cNvPr id="47108" name="Object 4"/>
          <p:cNvGraphicFramePr>
            <a:graphicFrameLocks noChangeAspect="1"/>
          </p:cNvGraphicFramePr>
          <p:nvPr>
            <p:extLst>
              <p:ext uri="{D42A27DB-BD31-4B8C-83A1-F6EECF244321}">
                <p14:modId xmlns:p14="http://schemas.microsoft.com/office/powerpoint/2010/main" val="3146002494"/>
              </p:ext>
            </p:extLst>
          </p:nvPr>
        </p:nvGraphicFramePr>
        <p:xfrm>
          <a:off x="2397125" y="2686244"/>
          <a:ext cx="4003675" cy="615950"/>
        </p:xfrm>
        <a:graphic>
          <a:graphicData uri="http://schemas.openxmlformats.org/presentationml/2006/ole">
            <mc:AlternateContent xmlns:mc="http://schemas.openxmlformats.org/markup-compatibility/2006">
              <mc:Choice xmlns:v="urn:schemas-microsoft-com:vml" Requires="v">
                <p:oleObj spid="_x0000_s18822" name="Equation" r:id="rId3" imgW="1231366" imgH="203112" progId="Equation.3">
                  <p:embed/>
                </p:oleObj>
              </mc:Choice>
              <mc:Fallback>
                <p:oleObj name="Equation" r:id="rId3" imgW="1231366"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5" y="2686244"/>
                        <a:ext cx="40036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nvGraphicFramePr>
        <p:xfrm>
          <a:off x="2997200" y="4267200"/>
          <a:ext cx="4470400" cy="720725"/>
        </p:xfrm>
        <a:graphic>
          <a:graphicData uri="http://schemas.openxmlformats.org/presentationml/2006/ole">
            <mc:AlternateContent xmlns:mc="http://schemas.openxmlformats.org/markup-compatibility/2006">
              <mc:Choice xmlns:v="urn:schemas-microsoft-com:vml" Requires="v">
                <p:oleObj spid="_x0000_s18823" name="Equation" r:id="rId5" imgW="1320480" imgH="228600" progId="Equation.3">
                  <p:embed/>
                </p:oleObj>
              </mc:Choice>
              <mc:Fallback>
                <p:oleObj name="Equation" r:id="rId5" imgW="1320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200" y="4267200"/>
                        <a:ext cx="4470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112244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84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Image</a:t>
            </a:r>
            <a:endParaRPr lang="en-US" dirty="0"/>
          </a:p>
        </p:txBody>
      </p:sp>
      <p:pic>
        <p:nvPicPr>
          <p:cNvPr id="5" name="Content Placeholder 4" descr="Screen Shot 2015-02-01 at 6.17.00 PM.png"/>
          <p:cNvPicPr>
            <a:picLocks noGrp="1" noChangeAspect="1"/>
          </p:cNvPicPr>
          <p:nvPr>
            <p:ph idx="1"/>
          </p:nvPr>
        </p:nvPicPr>
        <p:blipFill>
          <a:blip r:embed="rId2">
            <a:extLst>
              <a:ext uri="{28A0092B-C50C-407E-A947-70E740481C1C}">
                <a14:useLocalDpi xmlns:a14="http://schemas.microsoft.com/office/drawing/2010/main" val="0"/>
              </a:ext>
            </a:extLst>
          </a:blip>
          <a:srcRect t="5023" b="5023"/>
          <a:stretch>
            <a:fillRect/>
          </a:stretch>
        </p:blipFill>
        <p:spPr/>
      </p:pic>
    </p:spTree>
    <p:extLst>
      <p:ext uri="{BB962C8B-B14F-4D97-AF65-F5344CB8AC3E}">
        <p14:creationId xmlns:p14="http://schemas.microsoft.com/office/powerpoint/2010/main" val="6866861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4983163"/>
          </a:xfrm>
        </p:spPr>
        <p:txBody>
          <a:bodyPr/>
          <a:lstStyle/>
          <a:p>
            <a:pPr marL="0">
              <a:buFont typeface="Arial" charset="0"/>
              <a:buNone/>
              <a:defRPr/>
            </a:pPr>
            <a:r>
              <a:rPr lang="en-US" b="1" dirty="0" smtClean="0">
                <a:solidFill>
                  <a:schemeClr val="tx2">
                    <a:lumMod val="75000"/>
                  </a:schemeClr>
                </a:solidFill>
              </a:rPr>
              <a:t>Why do we get different, distance-dependent interpretations of hybrid images?</a:t>
            </a:r>
            <a:endParaRPr lang="en-US" b="1" dirty="0">
              <a:solidFill>
                <a:schemeClr val="tx2">
                  <a:lumMod val="75000"/>
                </a:schemeClr>
              </a:solidFill>
            </a:endParaRPr>
          </a:p>
        </p:txBody>
      </p:sp>
      <p:pic>
        <p:nvPicPr>
          <p:cNvPr id="13315" name="Picture 2" descr="C:\Users\Hoiem\Documents\Classes\Computational Photography - Fall 2010\projects\hybrid\teaser.jpg"/>
          <p:cNvPicPr>
            <a:picLocks noChangeAspect="1" noChangeArrowheads="1"/>
          </p:cNvPicPr>
          <p:nvPr/>
        </p:nvPicPr>
        <p:blipFill>
          <a:blip r:embed="rId2" cstate="print"/>
          <a:srcRect l="40038"/>
          <a:stretch>
            <a:fillRect/>
          </a:stretch>
        </p:blipFill>
        <p:spPr bwMode="auto">
          <a:xfrm>
            <a:off x="1784478" y="2944297"/>
            <a:ext cx="2005881" cy="2199648"/>
          </a:xfrm>
          <a:prstGeom prst="rect">
            <a:avLst/>
          </a:prstGeom>
          <a:noFill/>
          <a:ln w="9525">
            <a:noFill/>
            <a:miter lim="800000"/>
            <a:headEnd/>
            <a:tailEnd/>
          </a:ln>
        </p:spPr>
      </p:pic>
      <p:pic>
        <p:nvPicPr>
          <p:cNvPr id="13316" name="Picture 2" descr="C:\Users\Hoiem\Documents\Classes\Computational Photography - Fall 2010\projects\hybrid\teaser.jpg"/>
          <p:cNvPicPr>
            <a:picLocks noChangeAspect="1" noChangeArrowheads="1"/>
          </p:cNvPicPr>
          <p:nvPr/>
        </p:nvPicPr>
        <p:blipFill>
          <a:blip r:embed="rId2" cstate="print"/>
          <a:srcRect t="3383" r="74422" b="49260"/>
          <a:stretch>
            <a:fillRect/>
          </a:stretch>
        </p:blipFill>
        <p:spPr bwMode="auto">
          <a:xfrm>
            <a:off x="6553200" y="1981200"/>
            <a:ext cx="1690688" cy="2057400"/>
          </a:xfrm>
          <a:prstGeom prst="rect">
            <a:avLst/>
          </a:prstGeom>
          <a:noFill/>
          <a:ln w="9525">
            <a:noFill/>
            <a:miter lim="800000"/>
            <a:headEnd/>
            <a:tailEnd/>
          </a:ln>
        </p:spPr>
      </p:pic>
      <p:pic>
        <p:nvPicPr>
          <p:cNvPr id="13317" name="Picture 2" descr="C:\Users\Hoiem\Documents\Classes\Computational Photography - Fall 2010\projects\hybrid\teaser.jpg"/>
          <p:cNvPicPr>
            <a:picLocks noChangeAspect="1" noChangeArrowheads="1"/>
          </p:cNvPicPr>
          <p:nvPr/>
        </p:nvPicPr>
        <p:blipFill>
          <a:blip r:embed="rId2" cstate="print"/>
          <a:srcRect t="54123" r="74422" b="3593"/>
          <a:stretch>
            <a:fillRect/>
          </a:stretch>
        </p:blipFill>
        <p:spPr bwMode="auto">
          <a:xfrm>
            <a:off x="6629400" y="4800600"/>
            <a:ext cx="1524000" cy="1655763"/>
          </a:xfrm>
          <a:prstGeom prst="rect">
            <a:avLst/>
          </a:prstGeom>
          <a:noFill/>
          <a:ln w="9525">
            <a:noFill/>
            <a:miter lim="800000"/>
            <a:headEnd/>
            <a:tailEnd/>
          </a:ln>
        </p:spPr>
      </p:pic>
      <p:sp>
        <p:nvSpPr>
          <p:cNvPr id="13318" name="TextBox 12"/>
          <p:cNvSpPr txBox="1">
            <a:spLocks noChangeArrowheads="1"/>
          </p:cNvSpPr>
          <p:nvPr/>
        </p:nvSpPr>
        <p:spPr bwMode="auto">
          <a:xfrm>
            <a:off x="5181600" y="3962400"/>
            <a:ext cx="434975" cy="584200"/>
          </a:xfrm>
          <a:prstGeom prst="rect">
            <a:avLst/>
          </a:prstGeom>
          <a:noFill/>
          <a:ln w="9525">
            <a:noFill/>
            <a:miter lim="800000"/>
            <a:headEnd/>
            <a:tailEnd/>
          </a:ln>
        </p:spPr>
        <p:txBody>
          <a:bodyPr wrap="none">
            <a:spAutoFit/>
          </a:bodyPr>
          <a:lstStyle/>
          <a:p>
            <a:r>
              <a:rPr lang="en-US" sz="3200" b="1"/>
              <a:t>?</a:t>
            </a:r>
          </a:p>
        </p:txBody>
      </p:sp>
      <p:cxnSp>
        <p:nvCxnSpPr>
          <p:cNvPr id="15" name="Straight Arrow Connector 14"/>
          <p:cNvCxnSpPr/>
          <p:nvPr/>
        </p:nvCxnSpPr>
        <p:spPr>
          <a:xfrm flipV="1">
            <a:off x="4648200" y="3276600"/>
            <a:ext cx="17526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4400" y="4343400"/>
            <a:ext cx="18288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651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a:t>Hybrid Image in FFT</a:t>
            </a:r>
          </a:p>
        </p:txBody>
      </p:sp>
      <p:pic>
        <p:nvPicPr>
          <p:cNvPr id="105475" name="Picture 2"/>
          <p:cNvPicPr>
            <a:picLocks noChangeAspect="1" noChangeArrowheads="1"/>
          </p:cNvPicPr>
          <p:nvPr/>
        </p:nvPicPr>
        <p:blipFill>
          <a:blip r:embed="rId2">
            <a:extLst>
              <a:ext uri="{28A0092B-C50C-407E-A947-70E740481C1C}">
                <a14:useLocalDpi xmlns:a14="http://schemas.microsoft.com/office/drawing/2010/main" val="0"/>
              </a:ext>
            </a:extLst>
          </a:blip>
          <a:srcRect t="14722" r="66875" b="10031"/>
          <a:stretch>
            <a:fillRect/>
          </a:stretch>
        </p:blipFill>
        <p:spPr bwMode="auto">
          <a:xfrm>
            <a:off x="228600" y="2209800"/>
            <a:ext cx="2743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Picture 2"/>
          <p:cNvPicPr>
            <a:picLocks noChangeAspect="1" noChangeArrowheads="1"/>
          </p:cNvPicPr>
          <p:nvPr/>
        </p:nvPicPr>
        <p:blipFill>
          <a:blip r:embed="rId2">
            <a:extLst>
              <a:ext uri="{28A0092B-C50C-407E-A947-70E740481C1C}">
                <a14:useLocalDpi xmlns:a14="http://schemas.microsoft.com/office/drawing/2010/main" val="0"/>
              </a:ext>
            </a:extLst>
          </a:blip>
          <a:srcRect l="34045" t="13086" r="626" b="10031"/>
          <a:stretch>
            <a:fillRect/>
          </a:stretch>
        </p:blipFill>
        <p:spPr bwMode="auto">
          <a:xfrm>
            <a:off x="3505200" y="2209800"/>
            <a:ext cx="5410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qual 5"/>
          <p:cNvSpPr/>
          <p:nvPr/>
        </p:nvSpPr>
        <p:spPr>
          <a:xfrm>
            <a:off x="3124200" y="3886200"/>
            <a:ext cx="3048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black"/>
              </a:solidFill>
            </a:endParaRPr>
          </a:p>
        </p:txBody>
      </p:sp>
      <p:sp>
        <p:nvSpPr>
          <p:cNvPr id="105478" name="TextBox 6"/>
          <p:cNvSpPr txBox="1">
            <a:spLocks noChangeArrowheads="1"/>
          </p:cNvSpPr>
          <p:nvPr/>
        </p:nvSpPr>
        <p:spPr bwMode="auto">
          <a:xfrm>
            <a:off x="762000" y="1828800"/>
            <a:ext cx="1557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Hybrid Image</a:t>
            </a:r>
          </a:p>
        </p:txBody>
      </p:sp>
      <p:sp>
        <p:nvSpPr>
          <p:cNvPr id="105479" name="TextBox 7"/>
          <p:cNvSpPr txBox="1">
            <a:spLocks noChangeArrowheads="1"/>
          </p:cNvSpPr>
          <p:nvPr/>
        </p:nvSpPr>
        <p:spPr bwMode="auto">
          <a:xfrm>
            <a:off x="3505200" y="18288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Low-passed Image</a:t>
            </a:r>
          </a:p>
        </p:txBody>
      </p:sp>
      <p:sp>
        <p:nvSpPr>
          <p:cNvPr id="105480" name="TextBox 8"/>
          <p:cNvSpPr txBox="1">
            <a:spLocks noChangeArrowheads="1"/>
          </p:cNvSpPr>
          <p:nvPr/>
        </p:nvSpPr>
        <p:spPr bwMode="auto">
          <a:xfrm>
            <a:off x="6248400" y="1828800"/>
            <a:ext cx="218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High-passed Image</a:t>
            </a:r>
          </a:p>
        </p:txBody>
      </p:sp>
      <p:sp>
        <p:nvSpPr>
          <p:cNvPr id="11" name="Plus 10"/>
          <p:cNvSpPr/>
          <p:nvPr/>
        </p:nvSpPr>
        <p:spPr>
          <a:xfrm>
            <a:off x="5715000" y="1828800"/>
            <a:ext cx="381000" cy="381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Tree>
    <p:extLst>
      <p:ext uri="{BB962C8B-B14F-4D97-AF65-F5344CB8AC3E}">
        <p14:creationId xmlns:p14="http://schemas.microsoft.com/office/powerpoint/2010/main" val="2739844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2946</TotalTime>
  <Words>1294</Words>
  <Application>Microsoft Macintosh PowerPoint</Application>
  <PresentationFormat>On-screen Show (4:3)</PresentationFormat>
  <Paragraphs>276</Paragraphs>
  <Slides>60</Slides>
  <Notes>7</Notes>
  <HiddenSlides>5</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2" baseType="lpstr">
      <vt:lpstr>Office Theme</vt:lpstr>
      <vt:lpstr>Equation</vt:lpstr>
      <vt:lpstr>CSC589 Introduction to Computer Vision Lecture 7</vt:lpstr>
      <vt:lpstr>PowerPoint Presentation</vt:lpstr>
      <vt:lpstr>Review: questions</vt:lpstr>
      <vt:lpstr>Course GITHUB</vt:lpstr>
      <vt:lpstr>Today’s lecture</vt:lpstr>
      <vt:lpstr>Hybrid Image</vt:lpstr>
      <vt:lpstr>Hybrid Image</vt:lpstr>
      <vt:lpstr>PowerPoint Presentation</vt:lpstr>
      <vt:lpstr>Hybrid Image in FFT</vt:lpstr>
      <vt:lpstr>PowerPoint Presentation</vt:lpstr>
      <vt:lpstr>PowerPoint Presentation</vt:lpstr>
      <vt:lpstr>PowerPoint Presentation</vt:lpstr>
      <vt:lpstr>PowerPoint Presentation</vt:lpstr>
      <vt:lpstr>PowerPoint Presentation</vt:lpstr>
      <vt:lpstr>How is that a 4MP image can be compressed to a few hundred KB without a noticeable change?</vt:lpstr>
      <vt:lpstr>Jean Baptiste Joseph Fourier (1768-1830)</vt:lpstr>
      <vt:lpstr>Overview of Fourier Transform</vt:lpstr>
      <vt:lpstr>Sine Wave</vt:lpstr>
      <vt:lpstr>A sum of sines</vt:lpstr>
      <vt:lpstr>Frequency Spectra</vt:lpstr>
      <vt:lpstr>Why decompose signals into sine waves?</vt:lpstr>
      <vt:lpstr>Fourier transform</vt:lpstr>
      <vt:lpstr>Frequency Spectra</vt:lpstr>
      <vt:lpstr>Frequency Spectra</vt:lpstr>
      <vt:lpstr>Frequency Spectra</vt:lpstr>
      <vt:lpstr>Frequency Spectra</vt:lpstr>
      <vt:lpstr>Frequency Spectra</vt:lpstr>
      <vt:lpstr>Frequency Spectra</vt:lpstr>
      <vt:lpstr>Frequency Spectra</vt:lpstr>
      <vt:lpstr>Fourier Transform</vt:lpstr>
      <vt:lpstr>Fourier Transform</vt:lpstr>
      <vt:lpstr>Example: Music</vt:lpstr>
      <vt:lpstr>Other signals</vt:lpstr>
      <vt:lpstr>Fourier Analysis of Images</vt:lpstr>
      <vt:lpstr>Spatial Frequency in Image</vt:lpstr>
      <vt:lpstr>Why does  Fourier analysis with images?</vt:lpstr>
      <vt:lpstr>Spatial Frequency in Image</vt:lpstr>
      <vt:lpstr>Fourier Transform</vt:lpstr>
      <vt:lpstr>Fourier Transform</vt:lpstr>
      <vt:lpstr>2D Fourier Transform Basis</vt:lpstr>
      <vt:lpstr>2D discrete Fourier transform</vt:lpstr>
      <vt:lpstr>2D discrete Fourier transform</vt:lpstr>
      <vt:lpstr>2D discrete Fourier transform</vt:lpstr>
      <vt:lpstr>Fourier Transform of Images</vt:lpstr>
      <vt:lpstr>Fourier Transform of Images</vt:lpstr>
      <vt:lpstr>PowerPoint Presentation</vt:lpstr>
      <vt:lpstr>PowerPoint Presentation</vt:lpstr>
      <vt:lpstr>PowerPoint Presentation</vt:lpstr>
      <vt:lpstr>Fourier Transform of Images</vt:lpstr>
      <vt:lpstr>FT of natural images</vt:lpstr>
      <vt:lpstr>Fourier analysis in images</vt:lpstr>
      <vt:lpstr>Signals can be composed</vt:lpstr>
      <vt:lpstr>PowerPoint Presentation</vt:lpstr>
      <vt:lpstr>PowerPoint Presentation</vt:lpstr>
      <vt:lpstr>Fourier transform in Numpy</vt:lpstr>
      <vt:lpstr>Exercise 1</vt:lpstr>
      <vt:lpstr>Exercise 2</vt:lpstr>
      <vt:lpstr>Next Lecture</vt:lpstr>
      <vt:lpstr>Fourier Transform</vt:lpstr>
      <vt:lpstr>The Convolution Theorem</vt:lpstr>
    </vt:vector>
  </TitlesOfParts>
  <Company>American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CSC589 Introduction to Computer Vision Lecture 6 </dc:title>
  <dc:creator>Bei Xiao</dc:creator>
  <cp:lastModifiedBy>Bei Xiao</cp:lastModifiedBy>
  <cp:revision>325</cp:revision>
  <dcterms:created xsi:type="dcterms:W3CDTF">2015-02-01T15:40:32Z</dcterms:created>
  <dcterms:modified xsi:type="dcterms:W3CDTF">2017-09-28T16:22:13Z</dcterms:modified>
</cp:coreProperties>
</file>